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332" r:id="rId4"/>
    <p:sldId id="333" r:id="rId5"/>
    <p:sldId id="334" r:id="rId6"/>
    <p:sldId id="258" r:id="rId7"/>
    <p:sldId id="291" r:id="rId8"/>
    <p:sldId id="292" r:id="rId9"/>
    <p:sldId id="293" r:id="rId10"/>
    <p:sldId id="294" r:id="rId11"/>
    <p:sldId id="295" r:id="rId12"/>
    <p:sldId id="335" r:id="rId13"/>
    <p:sldId id="298" r:id="rId14"/>
    <p:sldId id="297" r:id="rId15"/>
    <p:sldId id="303" r:id="rId16"/>
    <p:sldId id="296" r:id="rId17"/>
    <p:sldId id="305" r:id="rId18"/>
    <p:sldId id="286" r:id="rId19"/>
    <p:sldId id="330" r:id="rId20"/>
    <p:sldId id="327" r:id="rId21"/>
    <p:sldId id="287" r:id="rId22"/>
    <p:sldId id="285" r:id="rId23"/>
  </p:sldIdLst>
  <p:sldSz cx="12192000" cy="6858000"/>
  <p:notesSz cx="6797675" cy="9928225"/>
  <p:defaultTextStyle>
    <a:defPPr>
      <a:defRPr lang="ar-K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9019"/>
    <a:srgbClr val="AD8100"/>
    <a:srgbClr val="495E78"/>
    <a:srgbClr val="D3D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38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658140-509B-4DF1-98D7-7186A8D82818}" type="doc">
      <dgm:prSet loTypeId="urn:microsoft.com/office/officeart/2005/8/layout/radial6" loCatId="cycle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5A0E6D9D-A481-47C3-8463-DB698CFC2E6D}">
      <dgm:prSet phldrT="[Text]"/>
      <dgm:spPr>
        <a:solidFill>
          <a:schemeClr val="tx2"/>
        </a:solidFill>
      </dgm:spPr>
      <dgm:t>
        <a:bodyPr/>
        <a:lstStyle/>
        <a:p>
          <a:pPr algn="ctr" rtl="1"/>
          <a:r>
            <a:rPr lang="ar-KW" b="1" dirty="0">
              <a:solidFill>
                <a:schemeClr val="bg1"/>
              </a:solidFill>
              <a:cs typeface="mohammad bold art 1" pitchFamily="2" charset="-78"/>
            </a:rPr>
            <a:t>أهداف النظام الآلي لنماذج دائرة تمويل الشركات</a:t>
          </a:r>
          <a:endParaRPr lang="en-US" b="1" dirty="0">
            <a:solidFill>
              <a:schemeClr val="bg1"/>
            </a:solidFill>
            <a:cs typeface="mohammad bold art 1" pitchFamily="2" charset="-78"/>
          </a:endParaRPr>
        </a:p>
      </dgm:t>
    </dgm:pt>
    <dgm:pt modelId="{2E5C0F67-ABF3-4835-B4C8-3236B058EE8C}" type="parTrans" cxnId="{4A048034-0D23-4951-BB2F-90F12075A6B5}">
      <dgm:prSet/>
      <dgm:spPr/>
      <dgm:t>
        <a:bodyPr/>
        <a:lstStyle/>
        <a:p>
          <a:pPr algn="ctr" rtl="1"/>
          <a:endParaRPr lang="en-US">
            <a:cs typeface="mohammad bold art 1" pitchFamily="2" charset="-78"/>
          </a:endParaRPr>
        </a:p>
      </dgm:t>
    </dgm:pt>
    <dgm:pt modelId="{FA4531F1-13A4-4F13-8E0B-D37B20DC79A0}" type="sibTrans" cxnId="{4A048034-0D23-4951-BB2F-90F12075A6B5}">
      <dgm:prSet/>
      <dgm:spPr/>
      <dgm:t>
        <a:bodyPr/>
        <a:lstStyle/>
        <a:p>
          <a:pPr algn="ctr" rtl="1"/>
          <a:endParaRPr lang="en-US">
            <a:cs typeface="mohammad bold art 1" pitchFamily="2" charset="-78"/>
          </a:endParaRPr>
        </a:p>
      </dgm:t>
    </dgm:pt>
    <dgm:pt modelId="{BFD1106B-058D-4834-ADAE-DCE6F9647A70}">
      <dgm:prSet phldrT="[Text]" custT="1"/>
      <dgm:spPr/>
      <dgm:t>
        <a:bodyPr/>
        <a:lstStyle/>
        <a:p>
          <a:pPr algn="ctr" rtl="1"/>
          <a:r>
            <a:rPr lang="ar-KW" sz="1400" b="1" dirty="0">
              <a:cs typeface="mohammad bold art 1" pitchFamily="2" charset="-78"/>
            </a:rPr>
            <a:t>تبسيط إجراءات التعامل مع الهيئة</a:t>
          </a:r>
          <a:endParaRPr lang="en-US" sz="1400" b="1" dirty="0">
            <a:cs typeface="mohammad bold art 1" pitchFamily="2" charset="-78"/>
          </a:endParaRPr>
        </a:p>
      </dgm:t>
    </dgm:pt>
    <dgm:pt modelId="{2956C5CF-62BD-441F-ABA4-58CD284C7E92}" type="parTrans" cxnId="{238641A5-2301-4238-8315-3ABE3C0F94B7}">
      <dgm:prSet/>
      <dgm:spPr/>
      <dgm:t>
        <a:bodyPr/>
        <a:lstStyle/>
        <a:p>
          <a:pPr algn="ctr" rtl="1"/>
          <a:endParaRPr lang="en-US">
            <a:cs typeface="mohammad bold art 1" pitchFamily="2" charset="-78"/>
          </a:endParaRPr>
        </a:p>
      </dgm:t>
    </dgm:pt>
    <dgm:pt modelId="{D9894BD5-8F14-4295-9A50-AB4A89F2F416}" type="sibTrans" cxnId="{238641A5-2301-4238-8315-3ABE3C0F94B7}">
      <dgm:prSet/>
      <dgm:spPr/>
      <dgm:t>
        <a:bodyPr/>
        <a:lstStyle/>
        <a:p>
          <a:pPr algn="ctr" rtl="1"/>
          <a:endParaRPr lang="en-US">
            <a:cs typeface="mohammad bold art 1" pitchFamily="2" charset="-78"/>
          </a:endParaRPr>
        </a:p>
      </dgm:t>
    </dgm:pt>
    <dgm:pt modelId="{4119B947-989E-49A6-9855-DB7492817E88}">
      <dgm:prSet phldrT="[Text]" custT="1"/>
      <dgm:spPr/>
      <dgm:t>
        <a:bodyPr/>
        <a:lstStyle/>
        <a:p>
          <a:pPr algn="ctr" rtl="1"/>
          <a:r>
            <a:rPr lang="ar-KW" sz="1400" b="1" dirty="0">
              <a:cs typeface="mohammad bold art 1" pitchFamily="2" charset="-78"/>
            </a:rPr>
            <a:t>سهولة تقديم النماذج</a:t>
          </a:r>
          <a:endParaRPr lang="en-US" sz="1400" b="1" dirty="0">
            <a:cs typeface="mohammad bold art 1" pitchFamily="2" charset="-78"/>
          </a:endParaRPr>
        </a:p>
      </dgm:t>
    </dgm:pt>
    <dgm:pt modelId="{02DFBA20-02A2-4EA9-8129-F7B2F9A1E040}" type="parTrans" cxnId="{0D47A6F4-2B79-4CD6-BE8D-E39A23F098FB}">
      <dgm:prSet/>
      <dgm:spPr/>
      <dgm:t>
        <a:bodyPr/>
        <a:lstStyle/>
        <a:p>
          <a:pPr algn="ctr" rtl="1"/>
          <a:endParaRPr lang="en-US">
            <a:cs typeface="mohammad bold art 1" pitchFamily="2" charset="-78"/>
          </a:endParaRPr>
        </a:p>
      </dgm:t>
    </dgm:pt>
    <dgm:pt modelId="{2CABD7BD-22EB-4AED-8BBE-1A6D7686347C}" type="sibTrans" cxnId="{0D47A6F4-2B79-4CD6-BE8D-E39A23F098FB}">
      <dgm:prSet/>
      <dgm:spPr/>
      <dgm:t>
        <a:bodyPr/>
        <a:lstStyle/>
        <a:p>
          <a:pPr algn="ctr" rtl="1"/>
          <a:endParaRPr lang="en-US">
            <a:cs typeface="mohammad bold art 1" pitchFamily="2" charset="-78"/>
          </a:endParaRPr>
        </a:p>
      </dgm:t>
    </dgm:pt>
    <dgm:pt modelId="{F600F208-19C7-46B4-91A6-E13F77E1CF4E}">
      <dgm:prSet phldrT="[Text]" custT="1"/>
      <dgm:spPr/>
      <dgm:t>
        <a:bodyPr/>
        <a:lstStyle/>
        <a:p>
          <a:pPr algn="ctr" rtl="1"/>
          <a:r>
            <a:rPr lang="ar-KW" sz="1400" b="1" dirty="0">
              <a:cs typeface="mohammad bold art 1" pitchFamily="2" charset="-78"/>
            </a:rPr>
            <a:t>المحافظة على سرية المعلومات</a:t>
          </a:r>
          <a:endParaRPr lang="en-US" sz="1400" b="1" dirty="0">
            <a:cs typeface="mohammad bold art 1" pitchFamily="2" charset="-78"/>
          </a:endParaRPr>
        </a:p>
      </dgm:t>
    </dgm:pt>
    <dgm:pt modelId="{67CA0B8B-62A5-4D30-A351-52940095FE53}" type="parTrans" cxnId="{0A54F833-3EC7-4193-8BAE-9AF4A09CC4AA}">
      <dgm:prSet/>
      <dgm:spPr/>
      <dgm:t>
        <a:bodyPr/>
        <a:lstStyle/>
        <a:p>
          <a:pPr algn="ctr" rtl="1"/>
          <a:endParaRPr lang="en-US">
            <a:cs typeface="mohammad bold art 1" pitchFamily="2" charset="-78"/>
          </a:endParaRPr>
        </a:p>
      </dgm:t>
    </dgm:pt>
    <dgm:pt modelId="{08F5F9A0-3BB9-4556-AAC9-BCAAEC89E86F}" type="sibTrans" cxnId="{0A54F833-3EC7-4193-8BAE-9AF4A09CC4AA}">
      <dgm:prSet/>
      <dgm:spPr/>
      <dgm:t>
        <a:bodyPr/>
        <a:lstStyle/>
        <a:p>
          <a:pPr algn="ctr" rtl="1"/>
          <a:endParaRPr lang="en-US">
            <a:cs typeface="mohammad bold art 1" pitchFamily="2" charset="-78"/>
          </a:endParaRPr>
        </a:p>
      </dgm:t>
    </dgm:pt>
    <dgm:pt modelId="{1E245608-8C08-41AB-807A-1AE59D48F577}">
      <dgm:prSet phldrT="[Text]" custT="1"/>
      <dgm:spPr/>
      <dgm:t>
        <a:bodyPr/>
        <a:lstStyle/>
        <a:p>
          <a:pPr algn="ctr" rtl="1"/>
          <a:r>
            <a:rPr lang="ar-KW" sz="1400" b="1" dirty="0">
              <a:cs typeface="mohammad bold art 1" pitchFamily="2" charset="-78"/>
            </a:rPr>
            <a:t>رفع كفاءة العمل في بيئة إلكترونية</a:t>
          </a:r>
          <a:endParaRPr lang="en-US" sz="1400" b="1" dirty="0">
            <a:cs typeface="mohammad bold art 1" pitchFamily="2" charset="-78"/>
          </a:endParaRPr>
        </a:p>
      </dgm:t>
    </dgm:pt>
    <dgm:pt modelId="{42D75047-2B65-4717-AB6C-16999181766C}" type="parTrans" cxnId="{46823A0B-0880-4132-9284-A3C684DB1EFA}">
      <dgm:prSet/>
      <dgm:spPr/>
      <dgm:t>
        <a:bodyPr/>
        <a:lstStyle/>
        <a:p>
          <a:pPr algn="ctr" rtl="1"/>
          <a:endParaRPr lang="en-US">
            <a:cs typeface="mohammad bold art 1" pitchFamily="2" charset="-78"/>
          </a:endParaRPr>
        </a:p>
      </dgm:t>
    </dgm:pt>
    <dgm:pt modelId="{7B3DDF99-4D05-47CA-A224-B58FE5A3D358}" type="sibTrans" cxnId="{46823A0B-0880-4132-9284-A3C684DB1EFA}">
      <dgm:prSet/>
      <dgm:spPr/>
      <dgm:t>
        <a:bodyPr/>
        <a:lstStyle/>
        <a:p>
          <a:pPr algn="ctr" rtl="1"/>
          <a:endParaRPr lang="en-US">
            <a:cs typeface="mohammad bold art 1" pitchFamily="2" charset="-78"/>
          </a:endParaRPr>
        </a:p>
      </dgm:t>
    </dgm:pt>
    <dgm:pt modelId="{035BF9B4-660F-4385-808F-3C9C2C60DA31}">
      <dgm:prSet phldrT="[Text]" custT="1"/>
      <dgm:spPr/>
      <dgm:t>
        <a:bodyPr/>
        <a:lstStyle/>
        <a:p>
          <a:pPr algn="ctr" rtl="1"/>
          <a:r>
            <a:rPr lang="ar-KW" sz="1400" b="1" dirty="0">
              <a:cs typeface="mohammad bold art 1" pitchFamily="2" charset="-78"/>
            </a:rPr>
            <a:t>تقليل الدورة المستندية</a:t>
          </a:r>
        </a:p>
      </dgm:t>
    </dgm:pt>
    <dgm:pt modelId="{88137CD0-231B-40FC-86ED-D2656E63B0F4}" type="parTrans" cxnId="{57FFC940-2C49-4DF9-9851-3C624D4FA173}">
      <dgm:prSet/>
      <dgm:spPr/>
      <dgm:t>
        <a:bodyPr/>
        <a:lstStyle/>
        <a:p>
          <a:pPr algn="ctr" rtl="1"/>
          <a:endParaRPr lang="en-US">
            <a:cs typeface="mohammad bold art 1" pitchFamily="2" charset="-78"/>
          </a:endParaRPr>
        </a:p>
      </dgm:t>
    </dgm:pt>
    <dgm:pt modelId="{DF161083-AAF9-43E1-9F12-8CB3C5E86FEC}" type="sibTrans" cxnId="{57FFC940-2C49-4DF9-9851-3C624D4FA173}">
      <dgm:prSet/>
      <dgm:spPr/>
      <dgm:t>
        <a:bodyPr/>
        <a:lstStyle/>
        <a:p>
          <a:pPr algn="ctr" rtl="1"/>
          <a:endParaRPr lang="en-US">
            <a:cs typeface="mohammad bold art 1" pitchFamily="2" charset="-78"/>
          </a:endParaRPr>
        </a:p>
      </dgm:t>
    </dgm:pt>
    <dgm:pt modelId="{81D6D97C-AE8D-4C95-90F1-E6D5D65043AD}" type="pres">
      <dgm:prSet presAssocID="{27658140-509B-4DF1-98D7-7186A8D8281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9FE6DDD-7F15-4D8B-983F-F4252A1889FF}" type="pres">
      <dgm:prSet presAssocID="{5A0E6D9D-A481-47C3-8463-DB698CFC2E6D}" presName="centerShape" presStyleLbl="node0" presStyleIdx="0" presStyleCnt="1"/>
      <dgm:spPr/>
    </dgm:pt>
    <dgm:pt modelId="{F2DF5D07-728D-4222-8B8C-DB038CB27384}" type="pres">
      <dgm:prSet presAssocID="{BFD1106B-058D-4834-ADAE-DCE6F9647A70}" presName="node" presStyleLbl="node1" presStyleIdx="0" presStyleCnt="5">
        <dgm:presLayoutVars>
          <dgm:bulletEnabled val="1"/>
        </dgm:presLayoutVars>
      </dgm:prSet>
      <dgm:spPr/>
    </dgm:pt>
    <dgm:pt modelId="{FA0F45CA-92FC-43A0-914B-748E2D49FFAC}" type="pres">
      <dgm:prSet presAssocID="{BFD1106B-058D-4834-ADAE-DCE6F9647A70}" presName="dummy" presStyleCnt="0"/>
      <dgm:spPr/>
    </dgm:pt>
    <dgm:pt modelId="{34C2174B-4EBC-405F-AB55-372226E7A39F}" type="pres">
      <dgm:prSet presAssocID="{D9894BD5-8F14-4295-9A50-AB4A89F2F416}" presName="sibTrans" presStyleLbl="sibTrans2D1" presStyleIdx="0" presStyleCnt="5"/>
      <dgm:spPr/>
    </dgm:pt>
    <dgm:pt modelId="{583AF035-CBEB-4F13-905A-2F858FBF61F8}" type="pres">
      <dgm:prSet presAssocID="{4119B947-989E-49A6-9855-DB7492817E88}" presName="node" presStyleLbl="node1" presStyleIdx="1" presStyleCnt="5">
        <dgm:presLayoutVars>
          <dgm:bulletEnabled val="1"/>
        </dgm:presLayoutVars>
      </dgm:prSet>
      <dgm:spPr/>
    </dgm:pt>
    <dgm:pt modelId="{436671BB-5863-4C5C-A248-6CB43281CB32}" type="pres">
      <dgm:prSet presAssocID="{4119B947-989E-49A6-9855-DB7492817E88}" presName="dummy" presStyleCnt="0"/>
      <dgm:spPr/>
    </dgm:pt>
    <dgm:pt modelId="{096916B3-2244-4FD2-9E83-A60F66C5E230}" type="pres">
      <dgm:prSet presAssocID="{2CABD7BD-22EB-4AED-8BBE-1A6D7686347C}" presName="sibTrans" presStyleLbl="sibTrans2D1" presStyleIdx="1" presStyleCnt="5"/>
      <dgm:spPr/>
    </dgm:pt>
    <dgm:pt modelId="{E7017BE5-6685-4ADB-82DC-9186F212F456}" type="pres">
      <dgm:prSet presAssocID="{F600F208-19C7-46B4-91A6-E13F77E1CF4E}" presName="node" presStyleLbl="node1" presStyleIdx="2" presStyleCnt="5">
        <dgm:presLayoutVars>
          <dgm:bulletEnabled val="1"/>
        </dgm:presLayoutVars>
      </dgm:prSet>
      <dgm:spPr/>
    </dgm:pt>
    <dgm:pt modelId="{83BBBCCC-C49B-43A5-A782-ECBD0CB77E9A}" type="pres">
      <dgm:prSet presAssocID="{F600F208-19C7-46B4-91A6-E13F77E1CF4E}" presName="dummy" presStyleCnt="0"/>
      <dgm:spPr/>
    </dgm:pt>
    <dgm:pt modelId="{FBADD0AF-ED1F-4814-A948-9A0E783EAD1F}" type="pres">
      <dgm:prSet presAssocID="{08F5F9A0-3BB9-4556-AAC9-BCAAEC89E86F}" presName="sibTrans" presStyleLbl="sibTrans2D1" presStyleIdx="2" presStyleCnt="5"/>
      <dgm:spPr/>
    </dgm:pt>
    <dgm:pt modelId="{BDB3EFB4-B331-4741-A5CB-8D73480E4B2F}" type="pres">
      <dgm:prSet presAssocID="{1E245608-8C08-41AB-807A-1AE59D48F577}" presName="node" presStyleLbl="node1" presStyleIdx="3" presStyleCnt="5">
        <dgm:presLayoutVars>
          <dgm:bulletEnabled val="1"/>
        </dgm:presLayoutVars>
      </dgm:prSet>
      <dgm:spPr/>
    </dgm:pt>
    <dgm:pt modelId="{D2FB6E6F-4CFB-412E-95F8-965799EEC38C}" type="pres">
      <dgm:prSet presAssocID="{1E245608-8C08-41AB-807A-1AE59D48F577}" presName="dummy" presStyleCnt="0"/>
      <dgm:spPr/>
    </dgm:pt>
    <dgm:pt modelId="{457D05BA-D8FF-4C50-A42C-2340DCF5B680}" type="pres">
      <dgm:prSet presAssocID="{7B3DDF99-4D05-47CA-A224-B58FE5A3D358}" presName="sibTrans" presStyleLbl="sibTrans2D1" presStyleIdx="3" presStyleCnt="5"/>
      <dgm:spPr/>
    </dgm:pt>
    <dgm:pt modelId="{09ECBFE0-E9E1-4425-99DC-399D6490CBB4}" type="pres">
      <dgm:prSet presAssocID="{035BF9B4-660F-4385-808F-3C9C2C60DA31}" presName="node" presStyleLbl="node1" presStyleIdx="4" presStyleCnt="5">
        <dgm:presLayoutVars>
          <dgm:bulletEnabled val="1"/>
        </dgm:presLayoutVars>
      </dgm:prSet>
      <dgm:spPr/>
    </dgm:pt>
    <dgm:pt modelId="{E0219ACF-5C6A-4076-B4C8-2BC51062361C}" type="pres">
      <dgm:prSet presAssocID="{035BF9B4-660F-4385-808F-3C9C2C60DA31}" presName="dummy" presStyleCnt="0"/>
      <dgm:spPr/>
    </dgm:pt>
    <dgm:pt modelId="{E8CD4D09-EBCD-4FAA-81E7-FCA99476F6E2}" type="pres">
      <dgm:prSet presAssocID="{DF161083-AAF9-43E1-9F12-8CB3C5E86FEC}" presName="sibTrans" presStyleLbl="sibTrans2D1" presStyleIdx="4" presStyleCnt="5"/>
      <dgm:spPr/>
    </dgm:pt>
  </dgm:ptLst>
  <dgm:cxnLst>
    <dgm:cxn modelId="{46823A0B-0880-4132-9284-A3C684DB1EFA}" srcId="{5A0E6D9D-A481-47C3-8463-DB698CFC2E6D}" destId="{1E245608-8C08-41AB-807A-1AE59D48F577}" srcOrd="3" destOrd="0" parTransId="{42D75047-2B65-4717-AB6C-16999181766C}" sibTransId="{7B3DDF99-4D05-47CA-A224-B58FE5A3D358}"/>
    <dgm:cxn modelId="{B01F6F0E-AD91-43B6-99B7-65AB3C21EA20}" type="presOf" srcId="{F600F208-19C7-46B4-91A6-E13F77E1CF4E}" destId="{E7017BE5-6685-4ADB-82DC-9186F212F456}" srcOrd="0" destOrd="0" presId="urn:microsoft.com/office/officeart/2005/8/layout/radial6"/>
    <dgm:cxn modelId="{8C884210-1FE4-4F66-9CCC-36C7B380BB57}" type="presOf" srcId="{1E245608-8C08-41AB-807A-1AE59D48F577}" destId="{BDB3EFB4-B331-4741-A5CB-8D73480E4B2F}" srcOrd="0" destOrd="0" presId="urn:microsoft.com/office/officeart/2005/8/layout/radial6"/>
    <dgm:cxn modelId="{533B0D2F-BB74-4446-83E6-DA215D2AAC07}" type="presOf" srcId="{08F5F9A0-3BB9-4556-AAC9-BCAAEC89E86F}" destId="{FBADD0AF-ED1F-4814-A948-9A0E783EAD1F}" srcOrd="0" destOrd="0" presId="urn:microsoft.com/office/officeart/2005/8/layout/radial6"/>
    <dgm:cxn modelId="{32ED1531-095A-46E4-810E-16C02DCBFC12}" type="presOf" srcId="{D9894BD5-8F14-4295-9A50-AB4A89F2F416}" destId="{34C2174B-4EBC-405F-AB55-372226E7A39F}" srcOrd="0" destOrd="0" presId="urn:microsoft.com/office/officeart/2005/8/layout/radial6"/>
    <dgm:cxn modelId="{0A54F833-3EC7-4193-8BAE-9AF4A09CC4AA}" srcId="{5A0E6D9D-A481-47C3-8463-DB698CFC2E6D}" destId="{F600F208-19C7-46B4-91A6-E13F77E1CF4E}" srcOrd="2" destOrd="0" parTransId="{67CA0B8B-62A5-4D30-A351-52940095FE53}" sibTransId="{08F5F9A0-3BB9-4556-AAC9-BCAAEC89E86F}"/>
    <dgm:cxn modelId="{4A048034-0D23-4951-BB2F-90F12075A6B5}" srcId="{27658140-509B-4DF1-98D7-7186A8D82818}" destId="{5A0E6D9D-A481-47C3-8463-DB698CFC2E6D}" srcOrd="0" destOrd="0" parTransId="{2E5C0F67-ABF3-4835-B4C8-3236B058EE8C}" sibTransId="{FA4531F1-13A4-4F13-8E0B-D37B20DC79A0}"/>
    <dgm:cxn modelId="{57FFC940-2C49-4DF9-9851-3C624D4FA173}" srcId="{5A0E6D9D-A481-47C3-8463-DB698CFC2E6D}" destId="{035BF9B4-660F-4385-808F-3C9C2C60DA31}" srcOrd="4" destOrd="0" parTransId="{88137CD0-231B-40FC-86ED-D2656E63B0F4}" sibTransId="{DF161083-AAF9-43E1-9F12-8CB3C5E86FEC}"/>
    <dgm:cxn modelId="{D02A5C5D-C7E9-423F-96E5-4DD330D0DDE5}" type="presOf" srcId="{2CABD7BD-22EB-4AED-8BBE-1A6D7686347C}" destId="{096916B3-2244-4FD2-9E83-A60F66C5E230}" srcOrd="0" destOrd="0" presId="urn:microsoft.com/office/officeart/2005/8/layout/radial6"/>
    <dgm:cxn modelId="{0A5B6969-4430-4D3E-B682-E2B2AF727C16}" type="presOf" srcId="{27658140-509B-4DF1-98D7-7186A8D82818}" destId="{81D6D97C-AE8D-4C95-90F1-E6D5D65043AD}" srcOrd="0" destOrd="0" presId="urn:microsoft.com/office/officeart/2005/8/layout/radial6"/>
    <dgm:cxn modelId="{99EEDF4C-8E02-4598-B63C-8D98C6E8E26C}" type="presOf" srcId="{035BF9B4-660F-4385-808F-3C9C2C60DA31}" destId="{09ECBFE0-E9E1-4425-99DC-399D6490CBB4}" srcOrd="0" destOrd="0" presId="urn:microsoft.com/office/officeart/2005/8/layout/radial6"/>
    <dgm:cxn modelId="{42FC1E70-528E-4CDD-82A5-1AA4DEAD1430}" type="presOf" srcId="{BFD1106B-058D-4834-ADAE-DCE6F9647A70}" destId="{F2DF5D07-728D-4222-8B8C-DB038CB27384}" srcOrd="0" destOrd="0" presId="urn:microsoft.com/office/officeart/2005/8/layout/radial6"/>
    <dgm:cxn modelId="{0505C754-A93A-4B00-857C-19CF9EC02C55}" type="presOf" srcId="{5A0E6D9D-A481-47C3-8463-DB698CFC2E6D}" destId="{D9FE6DDD-7F15-4D8B-983F-F4252A1889FF}" srcOrd="0" destOrd="0" presId="urn:microsoft.com/office/officeart/2005/8/layout/radial6"/>
    <dgm:cxn modelId="{5366EA92-7CFB-4B76-A8BB-C56899DE210A}" type="presOf" srcId="{DF161083-AAF9-43E1-9F12-8CB3C5E86FEC}" destId="{E8CD4D09-EBCD-4FAA-81E7-FCA99476F6E2}" srcOrd="0" destOrd="0" presId="urn:microsoft.com/office/officeart/2005/8/layout/radial6"/>
    <dgm:cxn modelId="{238641A5-2301-4238-8315-3ABE3C0F94B7}" srcId="{5A0E6D9D-A481-47C3-8463-DB698CFC2E6D}" destId="{BFD1106B-058D-4834-ADAE-DCE6F9647A70}" srcOrd="0" destOrd="0" parTransId="{2956C5CF-62BD-441F-ABA4-58CD284C7E92}" sibTransId="{D9894BD5-8F14-4295-9A50-AB4A89F2F416}"/>
    <dgm:cxn modelId="{B380CEBB-2A59-4B22-8860-1735EE919669}" type="presOf" srcId="{4119B947-989E-49A6-9855-DB7492817E88}" destId="{583AF035-CBEB-4F13-905A-2F858FBF61F8}" srcOrd="0" destOrd="0" presId="urn:microsoft.com/office/officeart/2005/8/layout/radial6"/>
    <dgm:cxn modelId="{5F4CB3D4-3030-4A95-A828-14176895AEC4}" type="presOf" srcId="{7B3DDF99-4D05-47CA-A224-B58FE5A3D358}" destId="{457D05BA-D8FF-4C50-A42C-2340DCF5B680}" srcOrd="0" destOrd="0" presId="urn:microsoft.com/office/officeart/2005/8/layout/radial6"/>
    <dgm:cxn modelId="{0D47A6F4-2B79-4CD6-BE8D-E39A23F098FB}" srcId="{5A0E6D9D-A481-47C3-8463-DB698CFC2E6D}" destId="{4119B947-989E-49A6-9855-DB7492817E88}" srcOrd="1" destOrd="0" parTransId="{02DFBA20-02A2-4EA9-8129-F7B2F9A1E040}" sibTransId="{2CABD7BD-22EB-4AED-8BBE-1A6D7686347C}"/>
    <dgm:cxn modelId="{2D7F50C5-7102-4664-B9F5-EBA460FC9BD5}" type="presParOf" srcId="{81D6D97C-AE8D-4C95-90F1-E6D5D65043AD}" destId="{D9FE6DDD-7F15-4D8B-983F-F4252A1889FF}" srcOrd="0" destOrd="0" presId="urn:microsoft.com/office/officeart/2005/8/layout/radial6"/>
    <dgm:cxn modelId="{7BB8278E-5EF1-4597-B8F0-2143AE8721EC}" type="presParOf" srcId="{81D6D97C-AE8D-4C95-90F1-E6D5D65043AD}" destId="{F2DF5D07-728D-4222-8B8C-DB038CB27384}" srcOrd="1" destOrd="0" presId="urn:microsoft.com/office/officeart/2005/8/layout/radial6"/>
    <dgm:cxn modelId="{790A52D2-0762-40D3-993F-93E60FA83082}" type="presParOf" srcId="{81D6D97C-AE8D-4C95-90F1-E6D5D65043AD}" destId="{FA0F45CA-92FC-43A0-914B-748E2D49FFAC}" srcOrd="2" destOrd="0" presId="urn:microsoft.com/office/officeart/2005/8/layout/radial6"/>
    <dgm:cxn modelId="{779C5D0E-FA11-4A6E-8FB9-6F6EE2EF47D8}" type="presParOf" srcId="{81D6D97C-AE8D-4C95-90F1-E6D5D65043AD}" destId="{34C2174B-4EBC-405F-AB55-372226E7A39F}" srcOrd="3" destOrd="0" presId="urn:microsoft.com/office/officeart/2005/8/layout/radial6"/>
    <dgm:cxn modelId="{F31F7B67-7687-4384-A06D-7740C44AE43F}" type="presParOf" srcId="{81D6D97C-AE8D-4C95-90F1-E6D5D65043AD}" destId="{583AF035-CBEB-4F13-905A-2F858FBF61F8}" srcOrd="4" destOrd="0" presId="urn:microsoft.com/office/officeart/2005/8/layout/radial6"/>
    <dgm:cxn modelId="{0A544499-750A-41B2-B64C-66848156A412}" type="presParOf" srcId="{81D6D97C-AE8D-4C95-90F1-E6D5D65043AD}" destId="{436671BB-5863-4C5C-A248-6CB43281CB32}" srcOrd="5" destOrd="0" presId="urn:microsoft.com/office/officeart/2005/8/layout/radial6"/>
    <dgm:cxn modelId="{18E414BE-9E33-4B21-A56A-BD59899765A1}" type="presParOf" srcId="{81D6D97C-AE8D-4C95-90F1-E6D5D65043AD}" destId="{096916B3-2244-4FD2-9E83-A60F66C5E230}" srcOrd="6" destOrd="0" presId="urn:microsoft.com/office/officeart/2005/8/layout/radial6"/>
    <dgm:cxn modelId="{61E98680-E190-4451-AB31-854FF6E2B9DB}" type="presParOf" srcId="{81D6D97C-AE8D-4C95-90F1-E6D5D65043AD}" destId="{E7017BE5-6685-4ADB-82DC-9186F212F456}" srcOrd="7" destOrd="0" presId="urn:microsoft.com/office/officeart/2005/8/layout/radial6"/>
    <dgm:cxn modelId="{E207E70A-1FCB-415A-B402-3A4C0D9823B0}" type="presParOf" srcId="{81D6D97C-AE8D-4C95-90F1-E6D5D65043AD}" destId="{83BBBCCC-C49B-43A5-A782-ECBD0CB77E9A}" srcOrd="8" destOrd="0" presId="urn:microsoft.com/office/officeart/2005/8/layout/radial6"/>
    <dgm:cxn modelId="{ED3CDBD1-59FF-4146-9777-31E0D37AE3CF}" type="presParOf" srcId="{81D6D97C-AE8D-4C95-90F1-E6D5D65043AD}" destId="{FBADD0AF-ED1F-4814-A948-9A0E783EAD1F}" srcOrd="9" destOrd="0" presId="urn:microsoft.com/office/officeart/2005/8/layout/radial6"/>
    <dgm:cxn modelId="{F292F497-5C12-4E3A-8F60-BA1EF402D198}" type="presParOf" srcId="{81D6D97C-AE8D-4C95-90F1-E6D5D65043AD}" destId="{BDB3EFB4-B331-4741-A5CB-8D73480E4B2F}" srcOrd="10" destOrd="0" presId="urn:microsoft.com/office/officeart/2005/8/layout/radial6"/>
    <dgm:cxn modelId="{AC0887F9-1AA3-4721-9E50-8D02C2AC1F10}" type="presParOf" srcId="{81D6D97C-AE8D-4C95-90F1-E6D5D65043AD}" destId="{D2FB6E6F-4CFB-412E-95F8-965799EEC38C}" srcOrd="11" destOrd="0" presId="urn:microsoft.com/office/officeart/2005/8/layout/radial6"/>
    <dgm:cxn modelId="{68FD46F8-4871-4AD6-B8A9-9108E61A8E36}" type="presParOf" srcId="{81D6D97C-AE8D-4C95-90F1-E6D5D65043AD}" destId="{457D05BA-D8FF-4C50-A42C-2340DCF5B680}" srcOrd="12" destOrd="0" presId="urn:microsoft.com/office/officeart/2005/8/layout/radial6"/>
    <dgm:cxn modelId="{BB551409-A882-4FD2-B216-98E8DB55D3A5}" type="presParOf" srcId="{81D6D97C-AE8D-4C95-90F1-E6D5D65043AD}" destId="{09ECBFE0-E9E1-4425-99DC-399D6490CBB4}" srcOrd="13" destOrd="0" presId="urn:microsoft.com/office/officeart/2005/8/layout/radial6"/>
    <dgm:cxn modelId="{0F59C277-3DBB-4FB6-869E-F432FA9631DD}" type="presParOf" srcId="{81D6D97C-AE8D-4C95-90F1-E6D5D65043AD}" destId="{E0219ACF-5C6A-4076-B4C8-2BC51062361C}" srcOrd="14" destOrd="0" presId="urn:microsoft.com/office/officeart/2005/8/layout/radial6"/>
    <dgm:cxn modelId="{CCBADD9B-286F-46FA-8967-6CB956E3E14D}" type="presParOf" srcId="{81D6D97C-AE8D-4C95-90F1-E6D5D65043AD}" destId="{E8CD4D09-EBCD-4FAA-81E7-FCA99476F6E2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BFAA80-6F17-4674-AF4F-93BC34E9104A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86E2E57-82F8-4E59-8BA0-8518D29D1543}">
      <dgm:prSet phldrT="[Text]" custT="1"/>
      <dgm:spPr>
        <a:solidFill>
          <a:srgbClr val="AD8100"/>
        </a:solidFill>
      </dgm:spPr>
      <dgm:t>
        <a:bodyPr/>
        <a:lstStyle/>
        <a:p>
          <a:r>
            <a:rPr lang="ar-KW" sz="1600" b="1" u="sng" kern="1200" dirty="0">
              <a:solidFill>
                <a:schemeClr val="accent3">
                  <a:lumMod val="20000"/>
                  <a:lumOff val="80000"/>
                </a:schemeClr>
              </a:solidFill>
              <a:cs typeface="mohammad bold art 1" pitchFamily="2" charset="-78"/>
            </a:rPr>
            <a:t>رقم (2)</a:t>
          </a:r>
          <a:endParaRPr lang="en-US" sz="1600" b="1" u="sng" kern="1200" dirty="0">
            <a:solidFill>
              <a:schemeClr val="accent3">
                <a:lumMod val="20000"/>
                <a:lumOff val="80000"/>
              </a:schemeClr>
            </a:solidFill>
            <a:cs typeface="mohammad bold art 1" pitchFamily="2" charset="-78"/>
          </a:endParaRPr>
        </a:p>
        <a:p>
          <a:r>
            <a:rPr lang="ar-KW" sz="1600" b="1" kern="1200" dirty="0">
              <a:solidFill>
                <a:schemeClr val="accent3">
                  <a:lumMod val="20000"/>
                  <a:lumOff val="80000"/>
                </a:schemeClr>
              </a:solidFill>
              <a:cs typeface="mohammad bold art 1" pitchFamily="2" charset="-78"/>
            </a:rPr>
            <a:t>نموذج طلب توزيع أسهم منحة لشركة مساهمة</a:t>
          </a:r>
        </a:p>
        <a:p>
          <a:r>
            <a:rPr lang="ar-KW" sz="1600" b="1" kern="1200" dirty="0">
              <a:solidFill>
                <a:srgbClr val="A5A5A5">
                  <a:lumMod val="20000"/>
                  <a:lumOff val="80000"/>
                </a:srgbClr>
              </a:solidFill>
              <a:latin typeface="Calibri" panose="020F0502020204030204"/>
              <a:ea typeface="+mn-ea"/>
              <a:cs typeface="mohammad bold art 1" pitchFamily="2" charset="-78"/>
            </a:rPr>
            <a:t>(ملحق رقم 13)</a:t>
          </a:r>
          <a:endParaRPr lang="en-US" sz="1600" b="1" kern="1200" dirty="0">
            <a:solidFill>
              <a:srgbClr val="A5A5A5">
                <a:lumMod val="20000"/>
                <a:lumOff val="80000"/>
              </a:srgbClr>
            </a:solidFill>
            <a:latin typeface="Calibri" panose="020F0502020204030204"/>
            <a:ea typeface="+mn-ea"/>
            <a:cs typeface="mohammad bold art 1" pitchFamily="2" charset="-78"/>
          </a:endParaRPr>
        </a:p>
      </dgm:t>
    </dgm:pt>
    <dgm:pt modelId="{F93B8A2C-4AE8-4F6A-9016-A827759967B0}" type="parTrans" cxnId="{416423E4-C7E7-4596-BEC9-A9196CA39623}">
      <dgm:prSet/>
      <dgm:spPr/>
      <dgm:t>
        <a:bodyPr/>
        <a:lstStyle/>
        <a:p>
          <a:endParaRPr lang="en-US"/>
        </a:p>
      </dgm:t>
    </dgm:pt>
    <dgm:pt modelId="{5B1DBC88-5876-45FC-A7C3-C8B6C1EE231A}" type="sibTrans" cxnId="{416423E4-C7E7-4596-BEC9-A9196CA39623}">
      <dgm:prSet/>
      <dgm:spPr/>
      <dgm:t>
        <a:bodyPr/>
        <a:lstStyle/>
        <a:p>
          <a:endParaRPr lang="en-US"/>
        </a:p>
      </dgm:t>
    </dgm:pt>
    <dgm:pt modelId="{20B00D1B-0A3D-4A32-BF49-9A6E95E1D865}">
      <dgm:prSet phldrT="[Text]" custT="1"/>
      <dgm:spPr>
        <a:solidFill>
          <a:srgbClr val="AD8100"/>
        </a:solidFill>
      </dgm:spPr>
      <dgm:t>
        <a:bodyPr/>
        <a:lstStyle/>
        <a:p>
          <a:r>
            <a:rPr lang="ar-KW" sz="1600" b="1" u="sng" kern="1200" dirty="0">
              <a:cs typeface="mohammad bold art 1" pitchFamily="2" charset="-78"/>
            </a:rPr>
            <a:t>رقم (1)</a:t>
          </a:r>
          <a:endParaRPr lang="en-US" sz="1600" b="1" u="sng" kern="1200" dirty="0">
            <a:cs typeface="mohammad bold art 1" pitchFamily="2" charset="-78"/>
          </a:endParaRPr>
        </a:p>
        <a:p>
          <a:r>
            <a:rPr lang="ar-KW" sz="1600" b="1" kern="1200" dirty="0">
              <a:cs typeface="mohammad bold art 1" pitchFamily="2" charset="-78"/>
            </a:rPr>
            <a:t>نموذج طلب التعامل بأسهم الشركة</a:t>
          </a:r>
        </a:p>
        <a:p>
          <a:r>
            <a:rPr lang="ar-KW" sz="1600" b="1" kern="1200" dirty="0">
              <a:cs typeface="mohammad bold art 1" pitchFamily="2" charset="-78"/>
            </a:rPr>
            <a:t>(أسهم الخزينة)</a:t>
          </a:r>
        </a:p>
        <a:p>
          <a:r>
            <a:rPr lang="ar-KW" sz="1600" b="1" kern="1200" dirty="0">
              <a:solidFill>
                <a:prstClr val="white"/>
              </a:solidFill>
              <a:latin typeface="Calibri" panose="020F0502020204030204"/>
              <a:ea typeface="+mn-ea"/>
              <a:cs typeface="mohammad bold art 1" pitchFamily="2" charset="-78"/>
            </a:rPr>
            <a:t>(ملحق رقم 3)</a:t>
          </a:r>
          <a:endParaRPr lang="en-US" sz="1600" b="1" kern="1200" dirty="0">
            <a:solidFill>
              <a:prstClr val="white"/>
            </a:solidFill>
            <a:latin typeface="Calibri" panose="020F0502020204030204"/>
            <a:ea typeface="+mn-ea"/>
            <a:cs typeface="mohammad bold art 1" pitchFamily="2" charset="-78"/>
          </a:endParaRPr>
        </a:p>
      </dgm:t>
    </dgm:pt>
    <dgm:pt modelId="{86992FA7-15B0-46C0-AD11-8C6119C33FC2}" type="parTrans" cxnId="{DD44AD75-0BDF-4712-81F8-40F8F347C87F}">
      <dgm:prSet/>
      <dgm:spPr/>
      <dgm:t>
        <a:bodyPr/>
        <a:lstStyle/>
        <a:p>
          <a:endParaRPr lang="en-US"/>
        </a:p>
      </dgm:t>
    </dgm:pt>
    <dgm:pt modelId="{FDB85628-B62B-4867-92A4-3AB962DD13E8}" type="sibTrans" cxnId="{DD44AD75-0BDF-4712-81F8-40F8F347C87F}">
      <dgm:prSet/>
      <dgm:spPr/>
      <dgm:t>
        <a:bodyPr/>
        <a:lstStyle/>
        <a:p>
          <a:endParaRPr lang="en-US"/>
        </a:p>
      </dgm:t>
    </dgm:pt>
    <dgm:pt modelId="{4963D852-6F0C-4A3E-8BC9-7FE6C8194EB3}">
      <dgm:prSet phldrT="[Text]" custT="1"/>
      <dgm:spPr>
        <a:solidFill>
          <a:srgbClr val="AD8100"/>
        </a:solidFill>
      </dgm:spPr>
      <dgm:t>
        <a:bodyPr/>
        <a:lstStyle/>
        <a:p>
          <a:r>
            <a:rPr lang="ar-KW" sz="1600" b="0" u="sng" kern="1200" dirty="0">
              <a:cs typeface="mohammad bold art 1" pitchFamily="2" charset="-78"/>
            </a:rPr>
            <a:t>نموذج </a:t>
          </a:r>
          <a:r>
            <a:rPr lang="ar-KW" sz="1600" b="1" u="sng" kern="1200" dirty="0">
              <a:cs typeface="mohammad bold art 1" pitchFamily="2" charset="-78"/>
            </a:rPr>
            <a:t>رقم (4)</a:t>
          </a:r>
          <a:endParaRPr lang="en-US" sz="1600" b="1" u="sng" kern="1200" dirty="0">
            <a:cs typeface="mohammad bold art 1" pitchFamily="2" charset="-78"/>
          </a:endParaRPr>
        </a:p>
        <a:p>
          <a:r>
            <a:rPr lang="ar-KW" sz="1600" b="1" kern="1200" dirty="0">
              <a:cs typeface="mohammad bold art 1" pitchFamily="2" charset="-78"/>
            </a:rPr>
            <a:t>نموذج طلب اعتماد بنود جدول أعمال اجتماع هيئة حملة السندات أو الصكوك</a:t>
          </a:r>
        </a:p>
        <a:p>
          <a:r>
            <a:rPr lang="ar-KW" sz="1600" b="1" kern="1200" dirty="0">
              <a:solidFill>
                <a:prstClr val="white"/>
              </a:solidFill>
              <a:latin typeface="Calibri" panose="020F0502020204030204"/>
              <a:ea typeface="+mn-ea"/>
              <a:cs typeface="mohammad bold art 1" pitchFamily="2" charset="-78"/>
            </a:rPr>
            <a:t>(ملحق رقم 12)</a:t>
          </a:r>
        </a:p>
        <a:p>
          <a:endParaRPr lang="en-US" sz="1200" b="1" kern="1200" dirty="0">
            <a:cs typeface="mohammad bold art 1" pitchFamily="2" charset="-78"/>
          </a:endParaRPr>
        </a:p>
      </dgm:t>
    </dgm:pt>
    <dgm:pt modelId="{F4B804FD-FDF2-4574-B834-4E508BB7F64C}" type="parTrans" cxnId="{E563A281-A074-45B8-A7D9-DC74C1998372}">
      <dgm:prSet/>
      <dgm:spPr/>
      <dgm:t>
        <a:bodyPr/>
        <a:lstStyle/>
        <a:p>
          <a:endParaRPr lang="en-US"/>
        </a:p>
      </dgm:t>
    </dgm:pt>
    <dgm:pt modelId="{A28BA7D9-0799-454F-B94A-1E3FB25FE9A7}" type="sibTrans" cxnId="{E563A281-A074-45B8-A7D9-DC74C1998372}">
      <dgm:prSet/>
      <dgm:spPr/>
      <dgm:t>
        <a:bodyPr/>
        <a:lstStyle/>
        <a:p>
          <a:endParaRPr lang="en-US"/>
        </a:p>
      </dgm:t>
    </dgm:pt>
    <dgm:pt modelId="{7DB70ADE-A3E6-41FA-A3B6-E93A8926299F}">
      <dgm:prSet phldrT="[Text]" custT="1"/>
      <dgm:spPr>
        <a:solidFill>
          <a:srgbClr val="AD8100"/>
        </a:solidFill>
      </dgm:spPr>
      <dgm:t>
        <a:bodyPr/>
        <a:lstStyle/>
        <a:p>
          <a:r>
            <a:rPr lang="ar-KW" sz="1600" b="0" u="sng" dirty="0">
              <a:cs typeface="mohammad bold art 1" pitchFamily="2" charset="-78"/>
            </a:rPr>
            <a:t>نموذج </a:t>
          </a:r>
          <a:r>
            <a:rPr lang="ar-KW" sz="1600" b="1" u="sng" dirty="0">
              <a:cs typeface="mohammad bold art 1" pitchFamily="2" charset="-78"/>
            </a:rPr>
            <a:t>رقم (3)</a:t>
          </a:r>
          <a:endParaRPr lang="en-US" sz="1600" b="1" u="sng" dirty="0">
            <a:cs typeface="mohammad bold art 1" pitchFamily="2" charset="-78"/>
          </a:endParaRPr>
        </a:p>
        <a:p>
          <a:r>
            <a:rPr lang="ar-KW" sz="1600" b="1" dirty="0">
              <a:cs typeface="mohammad bold art 1" pitchFamily="2" charset="-78"/>
            </a:rPr>
            <a:t>نموذج تقرير التعامل بأسهم الشركة </a:t>
          </a:r>
        </a:p>
        <a:p>
          <a:r>
            <a:rPr lang="ar-KW" sz="1600" b="1" dirty="0">
              <a:cs typeface="mohammad bold art 1" pitchFamily="2" charset="-78"/>
            </a:rPr>
            <a:t>(أسهم الخزينة)</a:t>
          </a:r>
        </a:p>
        <a:p>
          <a:r>
            <a:rPr lang="ar-KW" sz="1600" b="1" dirty="0">
              <a:cs typeface="mohammad bold art 1" pitchFamily="2" charset="-78"/>
            </a:rPr>
            <a:t>المادة 14-10 والمادة 14-11</a:t>
          </a:r>
          <a:endParaRPr lang="en-US" sz="1600" dirty="0"/>
        </a:p>
      </dgm:t>
    </dgm:pt>
    <dgm:pt modelId="{D0207007-8220-47EF-8E13-43B90FC27332}" type="parTrans" cxnId="{D7826F9C-675E-4735-9E59-2933BA7D0056}">
      <dgm:prSet/>
      <dgm:spPr/>
      <dgm:t>
        <a:bodyPr/>
        <a:lstStyle/>
        <a:p>
          <a:endParaRPr lang="en-US"/>
        </a:p>
      </dgm:t>
    </dgm:pt>
    <dgm:pt modelId="{9A694518-7C2D-4F6A-A43B-2B1F5749F033}" type="sibTrans" cxnId="{D7826F9C-675E-4735-9E59-2933BA7D0056}">
      <dgm:prSet/>
      <dgm:spPr/>
      <dgm:t>
        <a:bodyPr/>
        <a:lstStyle/>
        <a:p>
          <a:endParaRPr lang="en-US"/>
        </a:p>
      </dgm:t>
    </dgm:pt>
    <dgm:pt modelId="{B5C843BA-5C22-4BED-AF2E-5B226369ABBC}" type="pres">
      <dgm:prSet presAssocID="{B1BFAA80-6F17-4674-AF4F-93BC34E9104A}" presName="diagram" presStyleCnt="0">
        <dgm:presLayoutVars>
          <dgm:dir/>
          <dgm:resizeHandles val="exact"/>
        </dgm:presLayoutVars>
      </dgm:prSet>
      <dgm:spPr/>
    </dgm:pt>
    <dgm:pt modelId="{058F114C-8B94-4453-B993-02A462D1CB61}" type="pres">
      <dgm:prSet presAssocID="{E86E2E57-82F8-4E59-8BA0-8518D29D1543}" presName="node" presStyleLbl="node1" presStyleIdx="0" presStyleCnt="4">
        <dgm:presLayoutVars>
          <dgm:bulletEnabled val="1"/>
        </dgm:presLayoutVars>
      </dgm:prSet>
      <dgm:spPr/>
    </dgm:pt>
    <dgm:pt modelId="{348E248D-5B84-4D7C-9107-56A29F388578}" type="pres">
      <dgm:prSet presAssocID="{5B1DBC88-5876-45FC-A7C3-C8B6C1EE231A}" presName="sibTrans" presStyleCnt="0"/>
      <dgm:spPr/>
    </dgm:pt>
    <dgm:pt modelId="{0C53497E-9B57-4DE8-894D-89D04DD69277}" type="pres">
      <dgm:prSet presAssocID="{20B00D1B-0A3D-4A32-BF49-9A6E95E1D865}" presName="node" presStyleLbl="node1" presStyleIdx="1" presStyleCnt="4">
        <dgm:presLayoutVars>
          <dgm:bulletEnabled val="1"/>
        </dgm:presLayoutVars>
      </dgm:prSet>
      <dgm:spPr/>
    </dgm:pt>
    <dgm:pt modelId="{D9FBEF36-CADC-4416-98BA-7968754FD42B}" type="pres">
      <dgm:prSet presAssocID="{FDB85628-B62B-4867-92A4-3AB962DD13E8}" presName="sibTrans" presStyleCnt="0"/>
      <dgm:spPr/>
    </dgm:pt>
    <dgm:pt modelId="{E9CA8EE2-BE5E-4265-AC28-17B2D60CAB5A}" type="pres">
      <dgm:prSet presAssocID="{4963D852-6F0C-4A3E-8BC9-7FE6C8194EB3}" presName="node" presStyleLbl="node1" presStyleIdx="2" presStyleCnt="4">
        <dgm:presLayoutVars>
          <dgm:bulletEnabled val="1"/>
        </dgm:presLayoutVars>
      </dgm:prSet>
      <dgm:spPr/>
    </dgm:pt>
    <dgm:pt modelId="{8B652F6F-910E-4996-93AB-7789C71158B7}" type="pres">
      <dgm:prSet presAssocID="{A28BA7D9-0799-454F-B94A-1E3FB25FE9A7}" presName="sibTrans" presStyleCnt="0"/>
      <dgm:spPr/>
    </dgm:pt>
    <dgm:pt modelId="{BF5D60B7-32E0-4618-B17E-3719C6C5A649}" type="pres">
      <dgm:prSet presAssocID="{7DB70ADE-A3E6-41FA-A3B6-E93A8926299F}" presName="node" presStyleLbl="node1" presStyleIdx="3" presStyleCnt="4">
        <dgm:presLayoutVars>
          <dgm:bulletEnabled val="1"/>
        </dgm:presLayoutVars>
      </dgm:prSet>
      <dgm:spPr/>
    </dgm:pt>
  </dgm:ptLst>
  <dgm:cxnLst>
    <dgm:cxn modelId="{4955521E-4BD0-482B-8E6E-5A643F97FF23}" type="presOf" srcId="{E86E2E57-82F8-4E59-8BA0-8518D29D1543}" destId="{058F114C-8B94-4453-B993-02A462D1CB61}" srcOrd="0" destOrd="0" presId="urn:microsoft.com/office/officeart/2005/8/layout/default"/>
    <dgm:cxn modelId="{F5881549-FC03-40E6-8263-E52567B02299}" type="presOf" srcId="{B1BFAA80-6F17-4674-AF4F-93BC34E9104A}" destId="{B5C843BA-5C22-4BED-AF2E-5B226369ABBC}" srcOrd="0" destOrd="0" presId="urn:microsoft.com/office/officeart/2005/8/layout/default"/>
    <dgm:cxn modelId="{DD44AD75-0BDF-4712-81F8-40F8F347C87F}" srcId="{B1BFAA80-6F17-4674-AF4F-93BC34E9104A}" destId="{20B00D1B-0A3D-4A32-BF49-9A6E95E1D865}" srcOrd="1" destOrd="0" parTransId="{86992FA7-15B0-46C0-AD11-8C6119C33FC2}" sibTransId="{FDB85628-B62B-4867-92A4-3AB962DD13E8}"/>
    <dgm:cxn modelId="{67B3DC7A-C0E8-4ADE-9355-4AA3930A9BC1}" type="presOf" srcId="{20B00D1B-0A3D-4A32-BF49-9A6E95E1D865}" destId="{0C53497E-9B57-4DE8-894D-89D04DD69277}" srcOrd="0" destOrd="0" presId="urn:microsoft.com/office/officeart/2005/8/layout/default"/>
    <dgm:cxn modelId="{E563A281-A074-45B8-A7D9-DC74C1998372}" srcId="{B1BFAA80-6F17-4674-AF4F-93BC34E9104A}" destId="{4963D852-6F0C-4A3E-8BC9-7FE6C8194EB3}" srcOrd="2" destOrd="0" parTransId="{F4B804FD-FDF2-4574-B834-4E508BB7F64C}" sibTransId="{A28BA7D9-0799-454F-B94A-1E3FB25FE9A7}"/>
    <dgm:cxn modelId="{67650D9B-763D-4392-A3D1-FF64709852AD}" type="presOf" srcId="{4963D852-6F0C-4A3E-8BC9-7FE6C8194EB3}" destId="{E9CA8EE2-BE5E-4265-AC28-17B2D60CAB5A}" srcOrd="0" destOrd="0" presId="urn:microsoft.com/office/officeart/2005/8/layout/default"/>
    <dgm:cxn modelId="{D7826F9C-675E-4735-9E59-2933BA7D0056}" srcId="{B1BFAA80-6F17-4674-AF4F-93BC34E9104A}" destId="{7DB70ADE-A3E6-41FA-A3B6-E93A8926299F}" srcOrd="3" destOrd="0" parTransId="{D0207007-8220-47EF-8E13-43B90FC27332}" sibTransId="{9A694518-7C2D-4F6A-A43B-2B1F5749F033}"/>
    <dgm:cxn modelId="{39DD1BC8-8148-4A48-9D1A-E7C4B6B70D30}" type="presOf" srcId="{7DB70ADE-A3E6-41FA-A3B6-E93A8926299F}" destId="{BF5D60B7-32E0-4618-B17E-3719C6C5A649}" srcOrd="0" destOrd="0" presId="urn:microsoft.com/office/officeart/2005/8/layout/default"/>
    <dgm:cxn modelId="{416423E4-C7E7-4596-BEC9-A9196CA39623}" srcId="{B1BFAA80-6F17-4674-AF4F-93BC34E9104A}" destId="{E86E2E57-82F8-4E59-8BA0-8518D29D1543}" srcOrd="0" destOrd="0" parTransId="{F93B8A2C-4AE8-4F6A-9016-A827759967B0}" sibTransId="{5B1DBC88-5876-45FC-A7C3-C8B6C1EE231A}"/>
    <dgm:cxn modelId="{C16F32A5-7A39-4035-B16A-72B2912473A3}" type="presParOf" srcId="{B5C843BA-5C22-4BED-AF2E-5B226369ABBC}" destId="{058F114C-8B94-4453-B993-02A462D1CB61}" srcOrd="0" destOrd="0" presId="urn:microsoft.com/office/officeart/2005/8/layout/default"/>
    <dgm:cxn modelId="{EDE7D808-C1B8-4E64-9F92-CD71D201A7CB}" type="presParOf" srcId="{B5C843BA-5C22-4BED-AF2E-5B226369ABBC}" destId="{348E248D-5B84-4D7C-9107-56A29F388578}" srcOrd="1" destOrd="0" presId="urn:microsoft.com/office/officeart/2005/8/layout/default"/>
    <dgm:cxn modelId="{2560CA50-12D7-469D-A3F8-CBF493B25DB3}" type="presParOf" srcId="{B5C843BA-5C22-4BED-AF2E-5B226369ABBC}" destId="{0C53497E-9B57-4DE8-894D-89D04DD69277}" srcOrd="2" destOrd="0" presId="urn:microsoft.com/office/officeart/2005/8/layout/default"/>
    <dgm:cxn modelId="{6F757941-868B-41B5-BBCD-520E36C349E0}" type="presParOf" srcId="{B5C843BA-5C22-4BED-AF2E-5B226369ABBC}" destId="{D9FBEF36-CADC-4416-98BA-7968754FD42B}" srcOrd="3" destOrd="0" presId="urn:microsoft.com/office/officeart/2005/8/layout/default"/>
    <dgm:cxn modelId="{B18E6E3A-EF19-439C-976B-6BDFD72494E8}" type="presParOf" srcId="{B5C843BA-5C22-4BED-AF2E-5B226369ABBC}" destId="{E9CA8EE2-BE5E-4265-AC28-17B2D60CAB5A}" srcOrd="4" destOrd="0" presId="urn:microsoft.com/office/officeart/2005/8/layout/default"/>
    <dgm:cxn modelId="{580E4E40-8C36-4C88-A067-008AFB39D5A3}" type="presParOf" srcId="{B5C843BA-5C22-4BED-AF2E-5B226369ABBC}" destId="{8B652F6F-910E-4996-93AB-7789C71158B7}" srcOrd="5" destOrd="0" presId="urn:microsoft.com/office/officeart/2005/8/layout/default"/>
    <dgm:cxn modelId="{AA80ED51-BCD0-4EBD-BBD1-3F47016C13E3}" type="presParOf" srcId="{B5C843BA-5C22-4BED-AF2E-5B226369ABBC}" destId="{BF5D60B7-32E0-4618-B17E-3719C6C5A64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4B3E92-EF5B-4E01-BF3C-B45B8F3DAEF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A318E2-F818-42E7-8609-6F77130B841A}">
      <dgm:prSet phldrT="[Text]" custT="1"/>
      <dgm:spPr/>
      <dgm:t>
        <a:bodyPr/>
        <a:lstStyle/>
        <a:p>
          <a:pPr algn="ctr"/>
          <a:r>
            <a:rPr lang="ar-KW" sz="1800" b="1" kern="1200" dirty="0">
              <a:solidFill>
                <a:schemeClr val="tx2"/>
              </a:solidFill>
              <a:cs typeface="mohammad bold art 1" pitchFamily="2" charset="-78"/>
            </a:rPr>
            <a:t>ورشة العمل</a:t>
          </a:r>
        </a:p>
        <a:p>
          <a:pPr algn="ctr"/>
          <a:r>
            <a:rPr lang="ar-KW" sz="1400" b="1" kern="1200" dirty="0">
              <a:solidFill>
                <a:srgbClr val="C08E00"/>
              </a:solidFill>
              <a:latin typeface="Sakkal Majalla" panose="02000000000000000000" pitchFamily="2" charset="-78"/>
              <a:ea typeface="+mn-ea"/>
              <a:cs typeface="mohammad bold art 1" pitchFamily="2" charset="-78"/>
            </a:rPr>
            <a:t>16 ديسمبر 2021</a:t>
          </a:r>
          <a:endParaRPr lang="en-US" sz="1400" b="1" kern="1200" dirty="0">
            <a:solidFill>
              <a:srgbClr val="C08E00"/>
            </a:solidFill>
            <a:latin typeface="Sakkal Majalla" panose="02000000000000000000" pitchFamily="2" charset="-78"/>
            <a:ea typeface="+mn-ea"/>
            <a:cs typeface="mohammad bold art 1" pitchFamily="2" charset="-78"/>
          </a:endParaRPr>
        </a:p>
      </dgm:t>
    </dgm:pt>
    <dgm:pt modelId="{60F00670-3539-4B88-80DE-6C100AC1FE7A}" type="parTrans" cxnId="{85DE2F64-9805-47F2-94B4-DD97F029A37C}">
      <dgm:prSet/>
      <dgm:spPr/>
      <dgm:t>
        <a:bodyPr/>
        <a:lstStyle/>
        <a:p>
          <a:endParaRPr lang="en-US"/>
        </a:p>
      </dgm:t>
    </dgm:pt>
    <dgm:pt modelId="{89AC5BBC-7BB1-4087-8413-57777C8ACB7F}" type="sibTrans" cxnId="{85DE2F64-9805-47F2-94B4-DD97F029A37C}">
      <dgm:prSet/>
      <dgm:spPr/>
      <dgm:t>
        <a:bodyPr/>
        <a:lstStyle/>
        <a:p>
          <a:endParaRPr lang="en-US"/>
        </a:p>
      </dgm:t>
    </dgm:pt>
    <dgm:pt modelId="{5D8E4EBA-3132-4985-8FCF-D27C41CA3E76}">
      <dgm:prSet phldrT="[Text]" custT="1"/>
      <dgm:spPr/>
      <dgm:t>
        <a:bodyPr/>
        <a:lstStyle/>
        <a:p>
          <a:pPr algn="ctr"/>
          <a:r>
            <a:rPr lang="ar-KW" sz="1800" b="1" kern="1200" dirty="0">
              <a:solidFill>
                <a:schemeClr val="tx2"/>
              </a:solidFill>
              <a:cs typeface="mohammad bold art 1" pitchFamily="2" charset="-78"/>
            </a:rPr>
            <a:t>التطبيق التجريبي</a:t>
          </a:r>
        </a:p>
        <a:p>
          <a:pPr algn="ctr"/>
          <a:r>
            <a:rPr lang="ar-KW" sz="1400" b="1" kern="1200" dirty="0">
              <a:solidFill>
                <a:srgbClr val="C08E00"/>
              </a:solidFill>
              <a:latin typeface="Sakkal Majalla" panose="02000000000000000000" pitchFamily="2" charset="-78"/>
              <a:ea typeface="+mn-ea"/>
              <a:cs typeface="mohammad bold art 1" pitchFamily="2" charset="-78"/>
            </a:rPr>
            <a:t>من 16 ديسمبر 2021 إلى 30 ديسمبر 2021</a:t>
          </a:r>
          <a:endParaRPr lang="en-US" sz="1400" b="1" kern="1200" dirty="0">
            <a:solidFill>
              <a:srgbClr val="C08E00"/>
            </a:solidFill>
            <a:latin typeface="Sakkal Majalla" panose="02000000000000000000" pitchFamily="2" charset="-78"/>
            <a:ea typeface="+mn-ea"/>
            <a:cs typeface="mohammad bold art 1" pitchFamily="2" charset="-78"/>
          </a:endParaRPr>
        </a:p>
      </dgm:t>
    </dgm:pt>
    <dgm:pt modelId="{4587E2FB-F3E8-4303-BAA3-AE1A159B6590}" type="parTrans" cxnId="{CB7CA6AD-1E14-4A92-A4D3-8E1FBA002AF1}">
      <dgm:prSet/>
      <dgm:spPr/>
      <dgm:t>
        <a:bodyPr/>
        <a:lstStyle/>
        <a:p>
          <a:endParaRPr lang="en-US"/>
        </a:p>
      </dgm:t>
    </dgm:pt>
    <dgm:pt modelId="{07DB3DAF-7160-4FE2-954A-6BBCE845A3C7}" type="sibTrans" cxnId="{CB7CA6AD-1E14-4A92-A4D3-8E1FBA002AF1}">
      <dgm:prSet/>
      <dgm:spPr/>
      <dgm:t>
        <a:bodyPr/>
        <a:lstStyle/>
        <a:p>
          <a:endParaRPr lang="en-US"/>
        </a:p>
      </dgm:t>
    </dgm:pt>
    <dgm:pt modelId="{74D2E4D4-70F1-4B73-A6A0-9E94313C04DB}">
      <dgm:prSet phldrT="[Text]" custT="1"/>
      <dgm:spPr/>
      <dgm:t>
        <a:bodyPr/>
        <a:lstStyle/>
        <a:p>
          <a:pPr algn="ctr"/>
          <a:r>
            <a:rPr lang="ar-KW" sz="2400" b="1" kern="1200" dirty="0">
              <a:solidFill>
                <a:schemeClr val="tx2"/>
              </a:solidFill>
              <a:cs typeface="mohammad bold art 1" pitchFamily="2" charset="-78"/>
            </a:rPr>
            <a:t>التطبيق الفعلي</a:t>
          </a:r>
        </a:p>
        <a:p>
          <a:pPr algn="ctr"/>
          <a:r>
            <a:rPr lang="ar-KW" sz="2400" b="1" kern="1200" dirty="0">
              <a:solidFill>
                <a:srgbClr val="C08E00"/>
              </a:solidFill>
              <a:latin typeface="Sakkal Majalla" panose="02000000000000000000" pitchFamily="2" charset="-78"/>
              <a:ea typeface="+mn-ea"/>
              <a:cs typeface="mohammad bold art 1" pitchFamily="2" charset="-78"/>
            </a:rPr>
            <a:t>02 يناير</a:t>
          </a:r>
          <a:r>
            <a:rPr lang="ar-KW" sz="2400" b="1" kern="1200" dirty="0">
              <a:solidFill>
                <a:schemeClr val="tx2"/>
              </a:solidFill>
              <a:cs typeface="mohammad bold art 1" pitchFamily="2" charset="-78"/>
            </a:rPr>
            <a:t> </a:t>
          </a:r>
          <a:r>
            <a:rPr lang="ar-KW" sz="2400" b="1" kern="1200" dirty="0">
              <a:solidFill>
                <a:srgbClr val="C08E00"/>
              </a:solidFill>
              <a:latin typeface="Sakkal Majalla" panose="02000000000000000000" pitchFamily="2" charset="-78"/>
              <a:ea typeface="+mn-ea"/>
              <a:cs typeface="mohammad bold art 1" pitchFamily="2" charset="-78"/>
            </a:rPr>
            <a:t>2022</a:t>
          </a:r>
          <a:endParaRPr lang="en-US" sz="2400" b="1" kern="1200" dirty="0">
            <a:solidFill>
              <a:srgbClr val="C08E00"/>
            </a:solidFill>
            <a:latin typeface="Sakkal Majalla" panose="02000000000000000000" pitchFamily="2" charset="-78"/>
            <a:ea typeface="+mn-ea"/>
            <a:cs typeface="mohammad bold art 1" pitchFamily="2" charset="-78"/>
          </a:endParaRPr>
        </a:p>
      </dgm:t>
    </dgm:pt>
    <dgm:pt modelId="{E8834CF0-5C33-495A-8D15-3171D4876B28}" type="parTrans" cxnId="{E5971E0B-0323-4F59-A285-FD7048F7DEF5}">
      <dgm:prSet/>
      <dgm:spPr/>
      <dgm:t>
        <a:bodyPr/>
        <a:lstStyle/>
        <a:p>
          <a:endParaRPr lang="en-US"/>
        </a:p>
      </dgm:t>
    </dgm:pt>
    <dgm:pt modelId="{C6C6F859-C037-4336-9189-CD9FF40BDBB4}" type="sibTrans" cxnId="{E5971E0B-0323-4F59-A285-FD7048F7DEF5}">
      <dgm:prSet/>
      <dgm:spPr/>
      <dgm:t>
        <a:bodyPr/>
        <a:lstStyle/>
        <a:p>
          <a:endParaRPr lang="en-US"/>
        </a:p>
      </dgm:t>
    </dgm:pt>
    <dgm:pt modelId="{20923C89-DE6E-4CBC-BB00-5A529D881785}" type="pres">
      <dgm:prSet presAssocID="{AD4B3E92-EF5B-4E01-BF3C-B45B8F3DAEF1}" presName="arrowDiagram" presStyleCnt="0">
        <dgm:presLayoutVars>
          <dgm:chMax val="5"/>
          <dgm:dir/>
          <dgm:resizeHandles val="exact"/>
        </dgm:presLayoutVars>
      </dgm:prSet>
      <dgm:spPr/>
    </dgm:pt>
    <dgm:pt modelId="{72176B10-7BAE-474F-A237-17B5EF14D629}" type="pres">
      <dgm:prSet presAssocID="{AD4B3E92-EF5B-4E01-BF3C-B45B8F3DAEF1}" presName="arrow" presStyleLbl="bgShp" presStyleIdx="0" presStyleCnt="1" custAng="0"/>
      <dgm:spPr/>
    </dgm:pt>
    <dgm:pt modelId="{85B7E9E3-2321-4FC9-89D2-1111D553AD9E}" type="pres">
      <dgm:prSet presAssocID="{AD4B3E92-EF5B-4E01-BF3C-B45B8F3DAEF1}" presName="arrowDiagram3" presStyleCnt="0"/>
      <dgm:spPr/>
    </dgm:pt>
    <dgm:pt modelId="{C2CCBA13-EEBB-4D15-8AE1-0791E1C3E293}" type="pres">
      <dgm:prSet presAssocID="{BCA318E2-F818-42E7-8609-6F77130B841A}" presName="bullet3a" presStyleLbl="node1" presStyleIdx="0" presStyleCnt="3"/>
      <dgm:spPr/>
    </dgm:pt>
    <dgm:pt modelId="{370F1754-1D5F-4B53-92B0-D58F84136043}" type="pres">
      <dgm:prSet presAssocID="{BCA318E2-F818-42E7-8609-6F77130B841A}" presName="textBox3a" presStyleLbl="revTx" presStyleIdx="0" presStyleCnt="3" custScaleY="77645" custLinFactNeighborX="-3614">
        <dgm:presLayoutVars>
          <dgm:bulletEnabled val="1"/>
        </dgm:presLayoutVars>
      </dgm:prSet>
      <dgm:spPr/>
    </dgm:pt>
    <dgm:pt modelId="{88AEEFBC-5A34-445C-94E7-5EF318CAB829}" type="pres">
      <dgm:prSet presAssocID="{5D8E4EBA-3132-4985-8FCF-D27C41CA3E76}" presName="bullet3b" presStyleLbl="node1" presStyleIdx="1" presStyleCnt="3"/>
      <dgm:spPr/>
    </dgm:pt>
    <dgm:pt modelId="{64EA42F1-8961-4690-A779-49F8E9FE3723}" type="pres">
      <dgm:prSet presAssocID="{5D8E4EBA-3132-4985-8FCF-D27C41CA3E76}" presName="textBox3b" presStyleLbl="revTx" presStyleIdx="1" presStyleCnt="3" custScaleX="114553" custScaleY="76300" custLinFactNeighborY="-1528">
        <dgm:presLayoutVars>
          <dgm:bulletEnabled val="1"/>
        </dgm:presLayoutVars>
      </dgm:prSet>
      <dgm:spPr/>
    </dgm:pt>
    <dgm:pt modelId="{F8B15587-56DA-4B49-81AF-5A9966018CAC}" type="pres">
      <dgm:prSet presAssocID="{74D2E4D4-70F1-4B73-A6A0-9E94313C04DB}" presName="bullet3c" presStyleLbl="node1" presStyleIdx="2" presStyleCnt="3"/>
      <dgm:spPr/>
    </dgm:pt>
    <dgm:pt modelId="{9439D226-47E0-4EBE-B74C-D3101C87857A}" type="pres">
      <dgm:prSet presAssocID="{74D2E4D4-70F1-4B73-A6A0-9E94313C04DB}" presName="textBox3c" presStyleLbl="revTx" presStyleIdx="2" presStyleCnt="3" custScaleX="136858" custScaleY="75554">
        <dgm:presLayoutVars>
          <dgm:bulletEnabled val="1"/>
        </dgm:presLayoutVars>
      </dgm:prSet>
      <dgm:spPr/>
    </dgm:pt>
  </dgm:ptLst>
  <dgm:cxnLst>
    <dgm:cxn modelId="{E5971E0B-0323-4F59-A285-FD7048F7DEF5}" srcId="{AD4B3E92-EF5B-4E01-BF3C-B45B8F3DAEF1}" destId="{74D2E4D4-70F1-4B73-A6A0-9E94313C04DB}" srcOrd="2" destOrd="0" parTransId="{E8834CF0-5C33-495A-8D15-3171D4876B28}" sibTransId="{C6C6F859-C037-4336-9189-CD9FF40BDBB4}"/>
    <dgm:cxn modelId="{11D04523-940A-4A80-AFC8-9C2B912F6117}" type="presOf" srcId="{AD4B3E92-EF5B-4E01-BF3C-B45B8F3DAEF1}" destId="{20923C89-DE6E-4CBC-BB00-5A529D881785}" srcOrd="0" destOrd="0" presId="urn:microsoft.com/office/officeart/2005/8/layout/arrow2"/>
    <dgm:cxn modelId="{85DE2F64-9805-47F2-94B4-DD97F029A37C}" srcId="{AD4B3E92-EF5B-4E01-BF3C-B45B8F3DAEF1}" destId="{BCA318E2-F818-42E7-8609-6F77130B841A}" srcOrd="0" destOrd="0" parTransId="{60F00670-3539-4B88-80DE-6C100AC1FE7A}" sibTransId="{89AC5BBC-7BB1-4087-8413-57777C8ACB7F}"/>
    <dgm:cxn modelId="{A9F0AA85-C223-4A7B-AFDB-565841659C28}" type="presOf" srcId="{BCA318E2-F818-42E7-8609-6F77130B841A}" destId="{370F1754-1D5F-4B53-92B0-D58F84136043}" srcOrd="0" destOrd="0" presId="urn:microsoft.com/office/officeart/2005/8/layout/arrow2"/>
    <dgm:cxn modelId="{CB7CA6AD-1E14-4A92-A4D3-8E1FBA002AF1}" srcId="{AD4B3E92-EF5B-4E01-BF3C-B45B8F3DAEF1}" destId="{5D8E4EBA-3132-4985-8FCF-D27C41CA3E76}" srcOrd="1" destOrd="0" parTransId="{4587E2FB-F3E8-4303-BAA3-AE1A159B6590}" sibTransId="{07DB3DAF-7160-4FE2-954A-6BBCE845A3C7}"/>
    <dgm:cxn modelId="{8BDE28C7-10CE-4D8E-A02C-987B97C996DD}" type="presOf" srcId="{74D2E4D4-70F1-4B73-A6A0-9E94313C04DB}" destId="{9439D226-47E0-4EBE-B74C-D3101C87857A}" srcOrd="0" destOrd="0" presId="urn:microsoft.com/office/officeart/2005/8/layout/arrow2"/>
    <dgm:cxn modelId="{1A26D2DE-5D3F-4A8D-A90A-248079BE52FD}" type="presOf" srcId="{5D8E4EBA-3132-4985-8FCF-D27C41CA3E76}" destId="{64EA42F1-8961-4690-A779-49F8E9FE3723}" srcOrd="0" destOrd="0" presId="urn:microsoft.com/office/officeart/2005/8/layout/arrow2"/>
    <dgm:cxn modelId="{3347BF0E-E8CB-4CCF-A364-A374B82D7A68}" type="presParOf" srcId="{20923C89-DE6E-4CBC-BB00-5A529D881785}" destId="{72176B10-7BAE-474F-A237-17B5EF14D629}" srcOrd="0" destOrd="0" presId="urn:microsoft.com/office/officeart/2005/8/layout/arrow2"/>
    <dgm:cxn modelId="{B8EB80A8-3A95-46D4-98EB-115019EEE73B}" type="presParOf" srcId="{20923C89-DE6E-4CBC-BB00-5A529D881785}" destId="{85B7E9E3-2321-4FC9-89D2-1111D553AD9E}" srcOrd="1" destOrd="0" presId="urn:microsoft.com/office/officeart/2005/8/layout/arrow2"/>
    <dgm:cxn modelId="{A40276AD-07B0-44C1-A89A-2E6573FB4EC8}" type="presParOf" srcId="{85B7E9E3-2321-4FC9-89D2-1111D553AD9E}" destId="{C2CCBA13-EEBB-4D15-8AE1-0791E1C3E293}" srcOrd="0" destOrd="0" presId="urn:microsoft.com/office/officeart/2005/8/layout/arrow2"/>
    <dgm:cxn modelId="{7E554E2D-27F9-42E4-88C0-C0CAA5AF6A03}" type="presParOf" srcId="{85B7E9E3-2321-4FC9-89D2-1111D553AD9E}" destId="{370F1754-1D5F-4B53-92B0-D58F84136043}" srcOrd="1" destOrd="0" presId="urn:microsoft.com/office/officeart/2005/8/layout/arrow2"/>
    <dgm:cxn modelId="{80955B0E-689F-49B6-B0F7-6337B98D98EA}" type="presParOf" srcId="{85B7E9E3-2321-4FC9-89D2-1111D553AD9E}" destId="{88AEEFBC-5A34-445C-94E7-5EF318CAB829}" srcOrd="2" destOrd="0" presId="urn:microsoft.com/office/officeart/2005/8/layout/arrow2"/>
    <dgm:cxn modelId="{A6986077-3978-4523-9225-CC3CF3C2091A}" type="presParOf" srcId="{85B7E9E3-2321-4FC9-89D2-1111D553AD9E}" destId="{64EA42F1-8961-4690-A779-49F8E9FE3723}" srcOrd="3" destOrd="0" presId="urn:microsoft.com/office/officeart/2005/8/layout/arrow2"/>
    <dgm:cxn modelId="{A80E1F16-A398-4629-9364-F9B3275FD80D}" type="presParOf" srcId="{85B7E9E3-2321-4FC9-89D2-1111D553AD9E}" destId="{F8B15587-56DA-4B49-81AF-5A9966018CAC}" srcOrd="4" destOrd="0" presId="urn:microsoft.com/office/officeart/2005/8/layout/arrow2"/>
    <dgm:cxn modelId="{E05183A6-5ADC-45FC-9401-75C51D01DCA9}" type="presParOf" srcId="{85B7E9E3-2321-4FC9-89D2-1111D553AD9E}" destId="{9439D226-47E0-4EBE-B74C-D3101C87857A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CD4D09-EBCD-4FAA-81E7-FCA99476F6E2}">
      <dsp:nvSpPr>
        <dsp:cNvPr id="0" name=""/>
        <dsp:cNvSpPr/>
      </dsp:nvSpPr>
      <dsp:spPr>
        <a:xfrm>
          <a:off x="810296" y="586766"/>
          <a:ext cx="3917242" cy="3917242"/>
        </a:xfrm>
        <a:prstGeom prst="blockArc">
          <a:avLst>
            <a:gd name="adj1" fmla="val 11880000"/>
            <a:gd name="adj2" fmla="val 16200000"/>
            <a:gd name="adj3" fmla="val 4634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57D05BA-D8FF-4C50-A42C-2340DCF5B680}">
      <dsp:nvSpPr>
        <dsp:cNvPr id="0" name=""/>
        <dsp:cNvSpPr/>
      </dsp:nvSpPr>
      <dsp:spPr>
        <a:xfrm>
          <a:off x="810296" y="586766"/>
          <a:ext cx="3917242" cy="3917242"/>
        </a:xfrm>
        <a:prstGeom prst="blockArc">
          <a:avLst>
            <a:gd name="adj1" fmla="val 7560000"/>
            <a:gd name="adj2" fmla="val 11880000"/>
            <a:gd name="adj3" fmla="val 4634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BADD0AF-ED1F-4814-A948-9A0E783EAD1F}">
      <dsp:nvSpPr>
        <dsp:cNvPr id="0" name=""/>
        <dsp:cNvSpPr/>
      </dsp:nvSpPr>
      <dsp:spPr>
        <a:xfrm>
          <a:off x="810296" y="586766"/>
          <a:ext cx="3917242" cy="3917242"/>
        </a:xfrm>
        <a:prstGeom prst="blockArc">
          <a:avLst>
            <a:gd name="adj1" fmla="val 3240000"/>
            <a:gd name="adj2" fmla="val 7560000"/>
            <a:gd name="adj3" fmla="val 4634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96916B3-2244-4FD2-9E83-A60F66C5E230}">
      <dsp:nvSpPr>
        <dsp:cNvPr id="0" name=""/>
        <dsp:cNvSpPr/>
      </dsp:nvSpPr>
      <dsp:spPr>
        <a:xfrm>
          <a:off x="810296" y="586766"/>
          <a:ext cx="3917242" cy="3917242"/>
        </a:xfrm>
        <a:prstGeom prst="blockArc">
          <a:avLst>
            <a:gd name="adj1" fmla="val 20520000"/>
            <a:gd name="adj2" fmla="val 3240000"/>
            <a:gd name="adj3" fmla="val 4634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4C2174B-4EBC-405F-AB55-372226E7A39F}">
      <dsp:nvSpPr>
        <dsp:cNvPr id="0" name=""/>
        <dsp:cNvSpPr/>
      </dsp:nvSpPr>
      <dsp:spPr>
        <a:xfrm>
          <a:off x="810296" y="586766"/>
          <a:ext cx="3917242" cy="3917242"/>
        </a:xfrm>
        <a:prstGeom prst="blockArc">
          <a:avLst>
            <a:gd name="adj1" fmla="val 16200000"/>
            <a:gd name="adj2" fmla="val 20520000"/>
            <a:gd name="adj3" fmla="val 4634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FE6DDD-7F15-4D8B-983F-F4252A1889FF}">
      <dsp:nvSpPr>
        <dsp:cNvPr id="0" name=""/>
        <dsp:cNvSpPr/>
      </dsp:nvSpPr>
      <dsp:spPr>
        <a:xfrm>
          <a:off x="1868478" y="1644948"/>
          <a:ext cx="1800877" cy="1800877"/>
        </a:xfrm>
        <a:prstGeom prst="ellipse">
          <a:avLst/>
        </a:prstGeom>
        <a:solidFill>
          <a:schemeClr val="tx2"/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700" b="1" kern="1200" dirty="0">
              <a:solidFill>
                <a:schemeClr val="bg1"/>
              </a:solidFill>
              <a:cs typeface="mohammad bold art 1" pitchFamily="2" charset="-78"/>
            </a:rPr>
            <a:t>أهداف النظام الآلي لنماذج دائرة تمويل الشركات</a:t>
          </a:r>
          <a:endParaRPr lang="en-US" sz="1700" b="1" kern="1200" dirty="0">
            <a:solidFill>
              <a:schemeClr val="bg1"/>
            </a:solidFill>
            <a:cs typeface="mohammad bold art 1" pitchFamily="2" charset="-78"/>
          </a:endParaRPr>
        </a:p>
      </dsp:txBody>
      <dsp:txXfrm>
        <a:off x="2132210" y="1908680"/>
        <a:ext cx="1273413" cy="1273413"/>
      </dsp:txXfrm>
    </dsp:sp>
    <dsp:sp modelId="{F2DF5D07-728D-4222-8B8C-DB038CB27384}">
      <dsp:nvSpPr>
        <dsp:cNvPr id="0" name=""/>
        <dsp:cNvSpPr/>
      </dsp:nvSpPr>
      <dsp:spPr>
        <a:xfrm>
          <a:off x="2138610" y="1841"/>
          <a:ext cx="1260614" cy="12606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400" b="1" kern="1200" dirty="0">
              <a:cs typeface="mohammad bold art 1" pitchFamily="2" charset="-78"/>
            </a:rPr>
            <a:t>تبسيط إجراءات التعامل مع الهيئة</a:t>
          </a:r>
          <a:endParaRPr lang="en-US" sz="1400" b="1" kern="1200" dirty="0">
            <a:cs typeface="mohammad bold art 1" pitchFamily="2" charset="-78"/>
          </a:endParaRPr>
        </a:p>
      </dsp:txBody>
      <dsp:txXfrm>
        <a:off x="2323223" y="186454"/>
        <a:ext cx="891388" cy="891388"/>
      </dsp:txXfrm>
    </dsp:sp>
    <dsp:sp modelId="{583AF035-CBEB-4F13-905A-2F858FBF61F8}">
      <dsp:nvSpPr>
        <dsp:cNvPr id="0" name=""/>
        <dsp:cNvSpPr/>
      </dsp:nvSpPr>
      <dsp:spPr>
        <a:xfrm>
          <a:off x="3958208" y="1323856"/>
          <a:ext cx="1260614" cy="12606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400" b="1" kern="1200" dirty="0">
              <a:cs typeface="mohammad bold art 1" pitchFamily="2" charset="-78"/>
            </a:rPr>
            <a:t>سهولة تقديم النماذج</a:t>
          </a:r>
          <a:endParaRPr lang="en-US" sz="1400" b="1" kern="1200" dirty="0">
            <a:cs typeface="mohammad bold art 1" pitchFamily="2" charset="-78"/>
          </a:endParaRPr>
        </a:p>
      </dsp:txBody>
      <dsp:txXfrm>
        <a:off x="4142821" y="1508469"/>
        <a:ext cx="891388" cy="891388"/>
      </dsp:txXfrm>
    </dsp:sp>
    <dsp:sp modelId="{E7017BE5-6685-4ADB-82DC-9186F212F456}">
      <dsp:nvSpPr>
        <dsp:cNvPr id="0" name=""/>
        <dsp:cNvSpPr/>
      </dsp:nvSpPr>
      <dsp:spPr>
        <a:xfrm>
          <a:off x="3263183" y="3462923"/>
          <a:ext cx="1260614" cy="12606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400" b="1" kern="1200" dirty="0">
              <a:cs typeface="mohammad bold art 1" pitchFamily="2" charset="-78"/>
            </a:rPr>
            <a:t>المحافظة على سرية المعلومات</a:t>
          </a:r>
          <a:endParaRPr lang="en-US" sz="1400" b="1" kern="1200" dirty="0">
            <a:cs typeface="mohammad bold art 1" pitchFamily="2" charset="-78"/>
          </a:endParaRPr>
        </a:p>
      </dsp:txBody>
      <dsp:txXfrm>
        <a:off x="3447796" y="3647536"/>
        <a:ext cx="891388" cy="891388"/>
      </dsp:txXfrm>
    </dsp:sp>
    <dsp:sp modelId="{BDB3EFB4-B331-4741-A5CB-8D73480E4B2F}">
      <dsp:nvSpPr>
        <dsp:cNvPr id="0" name=""/>
        <dsp:cNvSpPr/>
      </dsp:nvSpPr>
      <dsp:spPr>
        <a:xfrm>
          <a:off x="1014036" y="3462923"/>
          <a:ext cx="1260614" cy="12606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400" b="1" kern="1200" dirty="0">
              <a:cs typeface="mohammad bold art 1" pitchFamily="2" charset="-78"/>
            </a:rPr>
            <a:t>رفع كفاءة العمل في بيئة إلكترونية</a:t>
          </a:r>
          <a:endParaRPr lang="en-US" sz="1400" b="1" kern="1200" dirty="0">
            <a:cs typeface="mohammad bold art 1" pitchFamily="2" charset="-78"/>
          </a:endParaRPr>
        </a:p>
      </dsp:txBody>
      <dsp:txXfrm>
        <a:off x="1198649" y="3647536"/>
        <a:ext cx="891388" cy="891388"/>
      </dsp:txXfrm>
    </dsp:sp>
    <dsp:sp modelId="{09ECBFE0-E9E1-4425-99DC-399D6490CBB4}">
      <dsp:nvSpPr>
        <dsp:cNvPr id="0" name=""/>
        <dsp:cNvSpPr/>
      </dsp:nvSpPr>
      <dsp:spPr>
        <a:xfrm>
          <a:off x="319011" y="1323856"/>
          <a:ext cx="1260614" cy="12606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400" b="1" kern="1200" dirty="0">
              <a:cs typeface="mohammad bold art 1" pitchFamily="2" charset="-78"/>
            </a:rPr>
            <a:t>تقليل الدورة المستندية</a:t>
          </a:r>
        </a:p>
      </dsp:txBody>
      <dsp:txXfrm>
        <a:off x="503624" y="1508469"/>
        <a:ext cx="891388" cy="8913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8F114C-8B94-4453-B993-02A462D1CB61}">
      <dsp:nvSpPr>
        <dsp:cNvPr id="0" name=""/>
        <dsp:cNvSpPr/>
      </dsp:nvSpPr>
      <dsp:spPr>
        <a:xfrm>
          <a:off x="567571" y="1303"/>
          <a:ext cx="3015621" cy="1809372"/>
        </a:xfrm>
        <a:prstGeom prst="rect">
          <a:avLst/>
        </a:prstGeom>
        <a:solidFill>
          <a:srgbClr val="AD810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600" b="1" u="sng" kern="1200" dirty="0">
              <a:solidFill>
                <a:schemeClr val="accent3">
                  <a:lumMod val="20000"/>
                  <a:lumOff val="80000"/>
                </a:schemeClr>
              </a:solidFill>
              <a:cs typeface="mohammad bold art 1" pitchFamily="2" charset="-78"/>
            </a:rPr>
            <a:t>رقم (2)</a:t>
          </a:r>
          <a:endParaRPr lang="en-US" sz="1600" b="1" u="sng" kern="1200" dirty="0">
            <a:solidFill>
              <a:schemeClr val="accent3">
                <a:lumMod val="20000"/>
                <a:lumOff val="80000"/>
              </a:schemeClr>
            </a:solidFill>
            <a:cs typeface="mohammad bold art 1" pitchFamily="2" charset="-78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600" b="1" kern="1200" dirty="0">
              <a:solidFill>
                <a:schemeClr val="accent3">
                  <a:lumMod val="20000"/>
                  <a:lumOff val="80000"/>
                </a:schemeClr>
              </a:solidFill>
              <a:cs typeface="mohammad bold art 1" pitchFamily="2" charset="-78"/>
            </a:rPr>
            <a:t>نموذج طلب توزيع أسهم منحة لشركة مساهمة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600" b="1" kern="1200" dirty="0">
              <a:solidFill>
                <a:srgbClr val="A5A5A5">
                  <a:lumMod val="20000"/>
                  <a:lumOff val="80000"/>
                </a:srgbClr>
              </a:solidFill>
              <a:latin typeface="Calibri" panose="020F0502020204030204"/>
              <a:ea typeface="+mn-ea"/>
              <a:cs typeface="mohammad bold art 1" pitchFamily="2" charset="-78"/>
            </a:rPr>
            <a:t>(ملحق رقم 13)</a:t>
          </a:r>
          <a:endParaRPr lang="en-US" sz="1600" b="1" kern="1200" dirty="0">
            <a:solidFill>
              <a:srgbClr val="A5A5A5">
                <a:lumMod val="20000"/>
                <a:lumOff val="80000"/>
              </a:srgbClr>
            </a:solidFill>
            <a:latin typeface="Calibri" panose="020F0502020204030204"/>
            <a:ea typeface="+mn-ea"/>
            <a:cs typeface="mohammad bold art 1" pitchFamily="2" charset="-78"/>
          </a:endParaRPr>
        </a:p>
      </dsp:txBody>
      <dsp:txXfrm>
        <a:off x="567571" y="1303"/>
        <a:ext cx="3015621" cy="1809372"/>
      </dsp:txXfrm>
    </dsp:sp>
    <dsp:sp modelId="{0C53497E-9B57-4DE8-894D-89D04DD69277}">
      <dsp:nvSpPr>
        <dsp:cNvPr id="0" name=""/>
        <dsp:cNvSpPr/>
      </dsp:nvSpPr>
      <dsp:spPr>
        <a:xfrm>
          <a:off x="3884754" y="1303"/>
          <a:ext cx="3015621" cy="1809372"/>
        </a:xfrm>
        <a:prstGeom prst="rect">
          <a:avLst/>
        </a:prstGeom>
        <a:solidFill>
          <a:srgbClr val="AD810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600" b="1" u="sng" kern="1200" dirty="0">
              <a:cs typeface="mohammad bold art 1" pitchFamily="2" charset="-78"/>
            </a:rPr>
            <a:t>رقم (1)</a:t>
          </a:r>
          <a:endParaRPr lang="en-US" sz="1600" b="1" u="sng" kern="1200" dirty="0">
            <a:cs typeface="mohammad bold art 1" pitchFamily="2" charset="-78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600" b="1" kern="1200" dirty="0">
              <a:cs typeface="mohammad bold art 1" pitchFamily="2" charset="-78"/>
            </a:rPr>
            <a:t>نموذج طلب التعامل بأسهم الشركة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600" b="1" kern="1200" dirty="0">
              <a:cs typeface="mohammad bold art 1" pitchFamily="2" charset="-78"/>
            </a:rPr>
            <a:t>(أسهم الخزينة)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600" b="1" kern="1200" dirty="0">
              <a:solidFill>
                <a:prstClr val="white"/>
              </a:solidFill>
              <a:latin typeface="Calibri" panose="020F0502020204030204"/>
              <a:ea typeface="+mn-ea"/>
              <a:cs typeface="mohammad bold art 1" pitchFamily="2" charset="-78"/>
            </a:rPr>
            <a:t>(ملحق رقم 3)</a:t>
          </a:r>
          <a:endParaRPr lang="en-US" sz="1600" b="1" kern="1200" dirty="0">
            <a:solidFill>
              <a:prstClr val="white"/>
            </a:solidFill>
            <a:latin typeface="Calibri" panose="020F0502020204030204"/>
            <a:ea typeface="+mn-ea"/>
            <a:cs typeface="mohammad bold art 1" pitchFamily="2" charset="-78"/>
          </a:endParaRPr>
        </a:p>
      </dsp:txBody>
      <dsp:txXfrm>
        <a:off x="3884754" y="1303"/>
        <a:ext cx="3015621" cy="1809372"/>
      </dsp:txXfrm>
    </dsp:sp>
    <dsp:sp modelId="{E9CA8EE2-BE5E-4265-AC28-17B2D60CAB5A}">
      <dsp:nvSpPr>
        <dsp:cNvPr id="0" name=""/>
        <dsp:cNvSpPr/>
      </dsp:nvSpPr>
      <dsp:spPr>
        <a:xfrm>
          <a:off x="567571" y="2112238"/>
          <a:ext cx="3015621" cy="1809372"/>
        </a:xfrm>
        <a:prstGeom prst="rect">
          <a:avLst/>
        </a:prstGeom>
        <a:solidFill>
          <a:srgbClr val="AD810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600" b="0" u="sng" kern="1200" dirty="0">
              <a:cs typeface="mohammad bold art 1" pitchFamily="2" charset="-78"/>
            </a:rPr>
            <a:t>نموذج </a:t>
          </a:r>
          <a:r>
            <a:rPr lang="ar-KW" sz="1600" b="1" u="sng" kern="1200" dirty="0">
              <a:cs typeface="mohammad bold art 1" pitchFamily="2" charset="-78"/>
            </a:rPr>
            <a:t>رقم (4)</a:t>
          </a:r>
          <a:endParaRPr lang="en-US" sz="1600" b="1" u="sng" kern="1200" dirty="0">
            <a:cs typeface="mohammad bold art 1" pitchFamily="2" charset="-78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600" b="1" kern="1200" dirty="0">
              <a:cs typeface="mohammad bold art 1" pitchFamily="2" charset="-78"/>
            </a:rPr>
            <a:t>نموذج طلب اعتماد بنود جدول أعمال اجتماع هيئة حملة السندات أو الصكوك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600" b="1" kern="1200" dirty="0">
              <a:solidFill>
                <a:prstClr val="white"/>
              </a:solidFill>
              <a:latin typeface="Calibri" panose="020F0502020204030204"/>
              <a:ea typeface="+mn-ea"/>
              <a:cs typeface="mohammad bold art 1" pitchFamily="2" charset="-78"/>
            </a:rPr>
            <a:t>(ملحق رقم 12)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1" kern="1200" dirty="0">
            <a:cs typeface="mohammad bold art 1" pitchFamily="2" charset="-78"/>
          </a:endParaRPr>
        </a:p>
      </dsp:txBody>
      <dsp:txXfrm>
        <a:off x="567571" y="2112238"/>
        <a:ext cx="3015621" cy="1809372"/>
      </dsp:txXfrm>
    </dsp:sp>
    <dsp:sp modelId="{BF5D60B7-32E0-4618-B17E-3719C6C5A649}">
      <dsp:nvSpPr>
        <dsp:cNvPr id="0" name=""/>
        <dsp:cNvSpPr/>
      </dsp:nvSpPr>
      <dsp:spPr>
        <a:xfrm>
          <a:off x="3884754" y="2112238"/>
          <a:ext cx="3015621" cy="1809372"/>
        </a:xfrm>
        <a:prstGeom prst="rect">
          <a:avLst/>
        </a:prstGeom>
        <a:solidFill>
          <a:srgbClr val="AD810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600" b="0" u="sng" kern="1200" dirty="0">
              <a:cs typeface="mohammad bold art 1" pitchFamily="2" charset="-78"/>
            </a:rPr>
            <a:t>نموذج </a:t>
          </a:r>
          <a:r>
            <a:rPr lang="ar-KW" sz="1600" b="1" u="sng" kern="1200" dirty="0">
              <a:cs typeface="mohammad bold art 1" pitchFamily="2" charset="-78"/>
            </a:rPr>
            <a:t>رقم (3)</a:t>
          </a:r>
          <a:endParaRPr lang="en-US" sz="1600" b="1" u="sng" kern="1200" dirty="0">
            <a:cs typeface="mohammad bold art 1" pitchFamily="2" charset="-78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600" b="1" kern="1200" dirty="0">
              <a:cs typeface="mohammad bold art 1" pitchFamily="2" charset="-78"/>
            </a:rPr>
            <a:t>نموذج تقرير التعامل بأسهم الشركة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600" b="1" kern="1200" dirty="0">
              <a:cs typeface="mohammad bold art 1" pitchFamily="2" charset="-78"/>
            </a:rPr>
            <a:t>(أسهم الخزينة)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600" b="1" kern="1200" dirty="0">
              <a:cs typeface="mohammad bold art 1" pitchFamily="2" charset="-78"/>
            </a:rPr>
            <a:t>المادة 14-10 والمادة 14-11</a:t>
          </a:r>
          <a:endParaRPr lang="en-US" sz="1600" kern="1200" dirty="0"/>
        </a:p>
      </dsp:txBody>
      <dsp:txXfrm>
        <a:off x="3884754" y="2112238"/>
        <a:ext cx="3015621" cy="18093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176B10-7BAE-474F-A237-17B5EF14D629}">
      <dsp:nvSpPr>
        <dsp:cNvPr id="0" name=""/>
        <dsp:cNvSpPr/>
      </dsp:nvSpPr>
      <dsp:spPr>
        <a:xfrm>
          <a:off x="110073" y="0"/>
          <a:ext cx="5875852" cy="367240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CCBA13-EEBB-4D15-8AE1-0791E1C3E293}">
      <dsp:nvSpPr>
        <dsp:cNvPr id="0" name=""/>
        <dsp:cNvSpPr/>
      </dsp:nvSpPr>
      <dsp:spPr>
        <a:xfrm>
          <a:off x="856306" y="2534696"/>
          <a:ext cx="152772" cy="152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0F1754-1D5F-4B53-92B0-D58F84136043}">
      <dsp:nvSpPr>
        <dsp:cNvPr id="0" name=""/>
        <dsp:cNvSpPr/>
      </dsp:nvSpPr>
      <dsp:spPr>
        <a:xfrm>
          <a:off x="883214" y="2729711"/>
          <a:ext cx="1369073" cy="8240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951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800" b="1" kern="1200" dirty="0">
              <a:solidFill>
                <a:schemeClr val="tx2"/>
              </a:solidFill>
              <a:cs typeface="mohammad bold art 1" pitchFamily="2" charset="-78"/>
            </a:rPr>
            <a:t>ورشة العمل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400" b="1" kern="1200" dirty="0">
              <a:solidFill>
                <a:srgbClr val="C08E00"/>
              </a:solidFill>
              <a:latin typeface="Sakkal Majalla" panose="02000000000000000000" pitchFamily="2" charset="-78"/>
              <a:ea typeface="+mn-ea"/>
              <a:cs typeface="mohammad bold art 1" pitchFamily="2" charset="-78"/>
            </a:rPr>
            <a:t>16 ديسمبر 2021</a:t>
          </a:r>
          <a:endParaRPr lang="en-US" sz="1400" b="1" kern="1200" dirty="0">
            <a:solidFill>
              <a:srgbClr val="C08E00"/>
            </a:solidFill>
            <a:latin typeface="Sakkal Majalla" panose="02000000000000000000" pitchFamily="2" charset="-78"/>
            <a:ea typeface="+mn-ea"/>
            <a:cs typeface="mohammad bold art 1" pitchFamily="2" charset="-78"/>
          </a:endParaRPr>
        </a:p>
      </dsp:txBody>
      <dsp:txXfrm>
        <a:off x="883214" y="2729711"/>
        <a:ext cx="1369073" cy="824066"/>
      </dsp:txXfrm>
    </dsp:sp>
    <dsp:sp modelId="{88AEEFBC-5A34-445C-94E7-5EF318CAB829}">
      <dsp:nvSpPr>
        <dsp:cNvPr id="0" name=""/>
        <dsp:cNvSpPr/>
      </dsp:nvSpPr>
      <dsp:spPr>
        <a:xfrm>
          <a:off x="2204815" y="1536535"/>
          <a:ext cx="276165" cy="276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EA42F1-8961-4690-A779-49F8E9FE3723}">
      <dsp:nvSpPr>
        <dsp:cNvPr id="0" name=""/>
        <dsp:cNvSpPr/>
      </dsp:nvSpPr>
      <dsp:spPr>
        <a:xfrm>
          <a:off x="2240284" y="1880829"/>
          <a:ext cx="1615431" cy="1524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334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800" b="1" kern="1200" dirty="0">
              <a:solidFill>
                <a:schemeClr val="tx2"/>
              </a:solidFill>
              <a:cs typeface="mohammad bold art 1" pitchFamily="2" charset="-78"/>
            </a:rPr>
            <a:t>التطبيق التجريبي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400" b="1" kern="1200" dirty="0">
              <a:solidFill>
                <a:srgbClr val="C08E00"/>
              </a:solidFill>
              <a:latin typeface="Sakkal Majalla" panose="02000000000000000000" pitchFamily="2" charset="-78"/>
              <a:ea typeface="+mn-ea"/>
              <a:cs typeface="mohammad bold art 1" pitchFamily="2" charset="-78"/>
            </a:rPr>
            <a:t>من 16 ديسمبر 2021 إلى 30 ديسمبر 2021</a:t>
          </a:r>
          <a:endParaRPr lang="en-US" sz="1400" b="1" kern="1200" dirty="0">
            <a:solidFill>
              <a:srgbClr val="C08E00"/>
            </a:solidFill>
            <a:latin typeface="Sakkal Majalla" panose="02000000000000000000" pitchFamily="2" charset="-78"/>
            <a:ea typeface="+mn-ea"/>
            <a:cs typeface="mohammad bold art 1" pitchFamily="2" charset="-78"/>
          </a:endParaRPr>
        </a:p>
      </dsp:txBody>
      <dsp:txXfrm>
        <a:off x="2240284" y="1880829"/>
        <a:ext cx="1615431" cy="1524313"/>
      </dsp:txXfrm>
    </dsp:sp>
    <dsp:sp modelId="{F8B15587-56DA-4B49-81AF-5A9966018CAC}">
      <dsp:nvSpPr>
        <dsp:cNvPr id="0" name=""/>
        <dsp:cNvSpPr/>
      </dsp:nvSpPr>
      <dsp:spPr>
        <a:xfrm>
          <a:off x="3826550" y="929119"/>
          <a:ext cx="381930" cy="3819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9D226-47E0-4EBE-B74C-D3101C87857A}">
      <dsp:nvSpPr>
        <dsp:cNvPr id="0" name=""/>
        <dsp:cNvSpPr/>
      </dsp:nvSpPr>
      <dsp:spPr>
        <a:xfrm>
          <a:off x="3757629" y="1432054"/>
          <a:ext cx="1929977" cy="1928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377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2400" b="1" kern="1200" dirty="0">
              <a:solidFill>
                <a:schemeClr val="tx2"/>
              </a:solidFill>
              <a:cs typeface="mohammad bold art 1" pitchFamily="2" charset="-78"/>
            </a:rPr>
            <a:t>التطبيق الفعلي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2400" b="1" kern="1200" dirty="0">
              <a:solidFill>
                <a:srgbClr val="C08E00"/>
              </a:solidFill>
              <a:latin typeface="Sakkal Majalla" panose="02000000000000000000" pitchFamily="2" charset="-78"/>
              <a:ea typeface="+mn-ea"/>
              <a:cs typeface="mohammad bold art 1" pitchFamily="2" charset="-78"/>
            </a:rPr>
            <a:t>02 يناير</a:t>
          </a:r>
          <a:r>
            <a:rPr lang="ar-KW" sz="2400" b="1" kern="1200" dirty="0">
              <a:solidFill>
                <a:schemeClr val="tx2"/>
              </a:solidFill>
              <a:cs typeface="mohammad bold art 1" pitchFamily="2" charset="-78"/>
            </a:rPr>
            <a:t> </a:t>
          </a:r>
          <a:r>
            <a:rPr lang="ar-KW" sz="2400" b="1" kern="1200" dirty="0">
              <a:solidFill>
                <a:srgbClr val="C08E00"/>
              </a:solidFill>
              <a:latin typeface="Sakkal Majalla" panose="02000000000000000000" pitchFamily="2" charset="-78"/>
              <a:ea typeface="+mn-ea"/>
              <a:cs typeface="mohammad bold art 1" pitchFamily="2" charset="-78"/>
            </a:rPr>
            <a:t>2022</a:t>
          </a:r>
          <a:endParaRPr lang="en-US" sz="2400" b="1" kern="1200" dirty="0">
            <a:solidFill>
              <a:srgbClr val="C08E00"/>
            </a:solidFill>
            <a:latin typeface="Sakkal Majalla" panose="02000000000000000000" pitchFamily="2" charset="-78"/>
            <a:ea typeface="+mn-ea"/>
            <a:cs typeface="mohammad bold art 1" pitchFamily="2" charset="-78"/>
          </a:endParaRPr>
        </a:p>
      </dsp:txBody>
      <dsp:txXfrm>
        <a:off x="3757629" y="1432054"/>
        <a:ext cx="1929977" cy="1928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778BD-22E6-F747-AD07-2627F21FB412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C6C5B-01DE-924F-9529-1A8D066B2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03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11/05/1443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83987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11/05/1443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4298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11/05/1443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80861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11/05/1443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715891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11/05/1443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926815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K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K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11/05/1443</a:t>
            </a:fld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03534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K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K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11/05/1443</a:t>
            </a:fld>
            <a:endParaRPr lang="ar-K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83133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11/05/1443</a:t>
            </a:fld>
            <a:endParaRPr lang="ar-K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212091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11/05/1443</a:t>
            </a:fld>
            <a:endParaRPr lang="ar-K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76751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K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11/05/1443</a:t>
            </a:fld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15806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K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11/05/1443</a:t>
            </a:fld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56146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84352-4896-44F0-A209-39C488F0A516}" type="datetimeFigureOut">
              <a:rPr lang="ar-KW" smtClean="0"/>
              <a:t>11/05/1443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309502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K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8017" y="1521430"/>
            <a:ext cx="9144000" cy="911710"/>
          </a:xfrm>
        </p:spPr>
        <p:txBody>
          <a:bodyPr>
            <a:normAutofit/>
          </a:bodyPr>
          <a:lstStyle/>
          <a:p>
            <a:r>
              <a:rPr lang="ar-KW" sz="4000" b="1" dirty="0">
                <a:solidFill>
                  <a:srgbClr val="AD8100"/>
                </a:solidFill>
                <a:cs typeface="mohammad bold art 1" pitchFamily="2" charset="-78"/>
              </a:rPr>
              <a:t>ورشة عمل</a:t>
            </a:r>
            <a:endParaRPr lang="ar-KW" sz="4000" dirty="0">
              <a:solidFill>
                <a:srgbClr val="AD81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1601" y="2699044"/>
            <a:ext cx="9144000" cy="575809"/>
          </a:xfrm>
        </p:spPr>
        <p:txBody>
          <a:bodyPr>
            <a:normAutofit lnSpcReduction="10000"/>
          </a:bodyPr>
          <a:lstStyle/>
          <a:p>
            <a:pPr rtl="1"/>
            <a:r>
              <a:rPr lang="ar-KW" sz="3600" b="1" dirty="0">
                <a:solidFill>
                  <a:srgbClr val="1F497D"/>
                </a:solidFill>
                <a:cs typeface="mohammad bold art 1" pitchFamily="2" charset="-78"/>
              </a:rPr>
              <a:t>بوابة الهيئة الإلكترونية</a:t>
            </a:r>
          </a:p>
          <a:p>
            <a:pPr rtl="1"/>
            <a:endParaRPr lang="ar-KW" sz="3600" b="1" dirty="0">
              <a:solidFill>
                <a:srgbClr val="1F497D"/>
              </a:solidFill>
              <a:cs typeface="mohammad bold art 1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Subtitle 2"/>
          <p:cNvSpPr txBox="1">
            <a:spLocks/>
          </p:cNvSpPr>
          <p:nvPr/>
        </p:nvSpPr>
        <p:spPr>
          <a:xfrm>
            <a:off x="1101448" y="3540757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endParaRPr lang="ar-KW" sz="3600" dirty="0">
              <a:solidFill>
                <a:schemeClr val="tx2">
                  <a:lumMod val="75000"/>
                </a:schemeClr>
              </a:solidFill>
              <a:cs typeface="mohammad bold art 1" pitchFamily="2" charset="-78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268514" y="5297807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600" b="1" dirty="0">
                <a:solidFill>
                  <a:srgbClr val="1F497D"/>
                </a:solidFill>
                <a:cs typeface="mohammad bold art 1" pitchFamily="2" charset="-78"/>
              </a:rPr>
              <a:t>16 ديسمبر 2021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632432" y="3373465"/>
            <a:ext cx="2775169" cy="9772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Subtitle 2"/>
          <p:cNvSpPr txBox="1">
            <a:spLocks/>
          </p:cNvSpPr>
          <p:nvPr/>
        </p:nvSpPr>
        <p:spPr>
          <a:xfrm>
            <a:off x="1518667" y="3540756"/>
            <a:ext cx="9144000" cy="5758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4800" b="1" dirty="0">
                <a:solidFill>
                  <a:schemeClr val="accent1">
                    <a:lumMod val="75000"/>
                  </a:schemeClr>
                </a:solidFill>
                <a:cs typeface="mohammad bold art 1" pitchFamily="2" charset="-78"/>
              </a:rPr>
              <a:t>"</a:t>
            </a:r>
            <a:r>
              <a:rPr lang="ar-KW" sz="3600" b="1" dirty="0">
                <a:solidFill>
                  <a:schemeClr val="accent1">
                    <a:lumMod val="75000"/>
                  </a:schemeClr>
                </a:solidFill>
                <a:cs typeface="mohammad bold art 1" pitchFamily="2" charset="-78"/>
              </a:rPr>
              <a:t>النماذج الخاصة بإدارة تمويل وحوكمة الشركات"</a:t>
            </a:r>
          </a:p>
          <a:p>
            <a:pPr rtl="1"/>
            <a:endParaRPr lang="ar-KW" sz="3600" b="1" dirty="0">
              <a:solidFill>
                <a:srgbClr val="1F497D"/>
              </a:solidFill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5367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0BE52C8-41AC-4501-BCDC-B0177420458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3999" y="1060450"/>
            <a:ext cx="9519821" cy="41973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 rtl="1"/>
            <a:r>
              <a:rPr lang="ar-KW" sz="2200" b="1" u="sng" dirty="0">
                <a:solidFill>
                  <a:srgbClr val="C08E00"/>
                </a:solidFill>
                <a:latin typeface="Sakkal Majalla" panose="02000000000000000000" pitchFamily="2" charset="-78"/>
                <a:cs typeface="mohammad bold art 1" pitchFamily="2" charset="-78"/>
              </a:rPr>
              <a:t>النموذج رقم (1) نموذج طلب التعامل بأسهم الشركة (أسهم الخزينة)</a:t>
            </a:r>
          </a:p>
          <a:p>
            <a:pPr lvl="1" algn="just" rtl="1"/>
            <a:endParaRPr lang="ar-KW" sz="2200" b="1" u="sng" dirty="0">
              <a:solidFill>
                <a:srgbClr val="C08E00"/>
              </a:solidFill>
              <a:latin typeface="Sakkal Majalla" panose="02000000000000000000" pitchFamily="2" charset="-78"/>
              <a:cs typeface="mohammad bold art 1" pitchFamily="2" charset="-78"/>
            </a:endParaRPr>
          </a:p>
          <a:p>
            <a:pPr marL="342900" indent="-342900" algn="just" rtl="1">
              <a:buFont typeface="Wingdings" panose="05000000000000000000" pitchFamily="2" charset="2"/>
              <a:buChar char="v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وهو الملحق رقم (3) من الكتاب الحادي عشر (التعامل في الأوراق المالية) من اللائحة التنفيذية للقانون رقم 7 لسنة 2010</a:t>
            </a:r>
            <a:endParaRPr lang="en-US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marL="342900" indent="-342900" algn="just" rtl="1">
              <a:buFont typeface="Wingdings" panose="05000000000000000000" pitchFamily="2" charset="2"/>
              <a:buChar char="v"/>
            </a:pPr>
            <a:r>
              <a:rPr lang="ar-KW" sz="2200" dirty="0">
                <a:solidFill>
                  <a:srgbClr val="FF0000"/>
                </a:solidFill>
                <a:cs typeface="mohammad bold art 1" pitchFamily="2" charset="-78"/>
              </a:rPr>
              <a:t>لا ينطبق على البنوك الخاضعة لرقابة بنك الكويت المركزي</a:t>
            </a:r>
          </a:p>
          <a:p>
            <a:pPr algn="just" rtl="1"/>
            <a:endParaRPr lang="ar-KW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marL="342900" indent="-342900" algn="just" rtl="1">
              <a:buFont typeface="Wingdings" panose="05000000000000000000" pitchFamily="2" charset="2"/>
              <a:buChar char="v"/>
            </a:pPr>
            <a:r>
              <a:rPr lang="ar-KW" sz="2200" u="sng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عند تعبئة النموذج، يتعين مراعاة الجوانب التالية:</a:t>
            </a:r>
          </a:p>
          <a:p>
            <a:pPr marL="457200" indent="-457200" algn="just" rtl="1">
              <a:buFont typeface="+mj-lt"/>
              <a:buAutoNum type="arabicParenR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التأكد من تعبأة الحقول والحصول على اللون الأخضر للاستمرار للخطوة التالية </a:t>
            </a:r>
          </a:p>
          <a:p>
            <a:pPr marL="457200" indent="-457200" algn="just" rtl="1">
              <a:buFont typeface="+mj-lt"/>
              <a:buAutoNum type="arabicParenR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أن لا يزيد حجم الملف للتحميل أكثر من 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MB 10</a:t>
            </a: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 ومن الممكن ارفاق أكثر من ملف إذا لزم الأمر</a:t>
            </a:r>
          </a:p>
          <a:p>
            <a:pPr marL="457200" indent="-457200" algn="just" rtl="1">
              <a:buFont typeface="+mj-lt"/>
              <a:buAutoNum type="arabicParenR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مراعاة اختيار أسباب التعامل بأسهم الخزينة والتي تظهر بعد استكمال البيانات والضغط على </a:t>
            </a:r>
            <a:r>
              <a:rPr lang="ar-KW" sz="2200" dirty="0">
                <a:solidFill>
                  <a:srgbClr val="B39019"/>
                </a:solidFill>
                <a:cs typeface="mohammad bold art 1" pitchFamily="2" charset="-78"/>
              </a:rPr>
              <a:t>(التالي)</a:t>
            </a:r>
          </a:p>
          <a:p>
            <a:pPr algn="r" rtl="1"/>
            <a:endParaRPr lang="en-US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lvl="1" algn="just" rtl="1"/>
            <a:endParaRPr lang="ar-KW" sz="2200" b="1" u="sng" dirty="0">
              <a:solidFill>
                <a:srgbClr val="C08E00"/>
              </a:solidFill>
              <a:latin typeface="Sakkal Majalla" panose="02000000000000000000" pitchFamily="2" charset="-78"/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06660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975431" y="120289"/>
            <a:ext cx="40943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KW" sz="2800" b="1" dirty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>الخطوات – النموذج</a:t>
            </a:r>
            <a:r>
              <a:rPr lang="ar-KW" sz="2800" dirty="0"/>
              <a:t> </a:t>
            </a:r>
            <a:r>
              <a:rPr lang="ar-KW" sz="2800" b="1" dirty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>رقم (1) </a:t>
            </a:r>
            <a:endParaRPr lang="en-US" sz="2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E487B75-A017-4A17-BC66-5327E37715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09" y="1427821"/>
            <a:ext cx="11700770" cy="400235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A53F82-730B-4402-A46D-AAA01F6EBDB0}"/>
              </a:ext>
            </a:extLst>
          </p:cNvPr>
          <p:cNvSpPr txBox="1"/>
          <p:nvPr/>
        </p:nvSpPr>
        <p:spPr>
          <a:xfrm>
            <a:off x="9650027" y="3429000"/>
            <a:ext cx="234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KW" dirty="0">
                <a:solidFill>
                  <a:srgbClr val="FF0000"/>
                </a:solidFill>
              </a:rPr>
              <a:t>الخطوة 1: </a:t>
            </a:r>
          </a:p>
          <a:p>
            <a:pPr algn="r"/>
            <a:r>
              <a:rPr lang="ar-KW" dirty="0">
                <a:solidFill>
                  <a:srgbClr val="FF0000"/>
                </a:solidFill>
              </a:rPr>
              <a:t>التأكد من استكمال كافة البيانات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817B44-648B-46BF-B62D-F6367A79B3B6}"/>
              </a:ext>
            </a:extLst>
          </p:cNvPr>
          <p:cNvSpPr txBox="1"/>
          <p:nvPr/>
        </p:nvSpPr>
        <p:spPr>
          <a:xfrm>
            <a:off x="7279690" y="4998128"/>
            <a:ext cx="2485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KW" dirty="0">
                <a:solidFill>
                  <a:srgbClr val="FF0000"/>
                </a:solidFill>
              </a:rPr>
              <a:t>الخطوة 2: الضغط على التالي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715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975431" y="120289"/>
            <a:ext cx="40943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KW" sz="2800" b="1" dirty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>الخطوات – النموذج</a:t>
            </a:r>
            <a:r>
              <a:rPr lang="ar-KW" sz="2800" dirty="0"/>
              <a:t> </a:t>
            </a:r>
            <a:r>
              <a:rPr lang="ar-KW" sz="2800" b="1" dirty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>رقم (1) </a:t>
            </a:r>
            <a:endParaRPr lang="en-US" sz="2800" dirty="0"/>
          </a:p>
        </p:txBody>
      </p:sp>
      <p:pic>
        <p:nvPicPr>
          <p:cNvPr id="6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5805ADBA-59D8-4A7A-9CC9-1FEA8D4959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225" y="832869"/>
            <a:ext cx="9898602" cy="522777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38285CD-FA31-4076-B3D3-03179DE5CB1C}"/>
              </a:ext>
            </a:extLst>
          </p:cNvPr>
          <p:cNvSpPr txBox="1"/>
          <p:nvPr/>
        </p:nvSpPr>
        <p:spPr>
          <a:xfrm>
            <a:off x="8336132" y="3826276"/>
            <a:ext cx="2414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KW" dirty="0">
                <a:solidFill>
                  <a:srgbClr val="FF0000"/>
                </a:solidFill>
              </a:rPr>
              <a:t>الخطوة 3:</a:t>
            </a:r>
          </a:p>
          <a:p>
            <a:pPr algn="r"/>
            <a:r>
              <a:rPr lang="ar-KW" dirty="0">
                <a:solidFill>
                  <a:srgbClr val="FF0000"/>
                </a:solidFill>
              </a:rPr>
              <a:t>يمكن الاختيار اكثر من سبب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970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0BE52C8-41AC-4501-BCDC-B01774204580}"/>
              </a:ext>
            </a:extLst>
          </p:cNvPr>
          <p:cNvSpPr txBox="1">
            <a:spLocks/>
          </p:cNvSpPr>
          <p:nvPr/>
        </p:nvSpPr>
        <p:spPr>
          <a:xfrm>
            <a:off x="1666504" y="1111080"/>
            <a:ext cx="10007631" cy="4645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 rtl="1"/>
            <a:r>
              <a:rPr lang="ar-KW" sz="2200" b="1" u="sng" dirty="0">
                <a:solidFill>
                  <a:srgbClr val="C08E00"/>
                </a:solidFill>
                <a:latin typeface="Sakkal Majalla" panose="02000000000000000000" pitchFamily="2" charset="-78"/>
                <a:cs typeface="mohammad bold art 1" pitchFamily="2" charset="-78"/>
              </a:rPr>
              <a:t>النموذج رقم (2) نموذج طلب توزيع أسهم منحة لشركة مساهمة</a:t>
            </a:r>
          </a:p>
          <a:p>
            <a:pPr lvl="1" algn="just" rtl="1"/>
            <a:endParaRPr lang="ar-KW" sz="2200" b="1" u="sng" dirty="0">
              <a:solidFill>
                <a:srgbClr val="C08E00"/>
              </a:solidFill>
              <a:latin typeface="Sakkal Majalla" panose="02000000000000000000" pitchFamily="2" charset="-78"/>
              <a:cs typeface="mohammad bold art 1" pitchFamily="2" charset="-78"/>
            </a:endParaRPr>
          </a:p>
          <a:p>
            <a:pPr marL="342900" marR="0" lvl="0" indent="-3429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ar-KW" sz="2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mohammad bold art 1" pitchFamily="2" charset="-78"/>
              </a:rPr>
              <a:t>وهو الملحق رقم (13) من الكتاب الحادي عشر (التعامل في الأوراق المالية) من اللائحة التنفيذية للقانون رقم 7 لسنة 2010</a:t>
            </a:r>
          </a:p>
          <a:p>
            <a:pPr marL="0" marR="0" lvl="0" indent="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ar-KW" sz="5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mohammad bold art 1" pitchFamily="2" charset="-78"/>
            </a:endParaRPr>
          </a:p>
          <a:p>
            <a:pPr marL="342900" marR="0" lvl="0" indent="-3429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ar-KW" sz="2200" b="0" i="0" u="sng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mohammad bold art 1" pitchFamily="2" charset="-78"/>
              </a:rPr>
              <a:t>عند تعبئة النموذج، يتعين مراعاة الجوانب التالية:</a:t>
            </a:r>
          </a:p>
          <a:p>
            <a:pPr marL="457200" marR="0" lvl="0" indent="-4572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ar-KW" sz="2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mohammad bold art 1" pitchFamily="2" charset="-78"/>
              </a:rPr>
              <a:t>التأكد من تعبأة الحقول والحصول على اللون الأخضر للاستمرار للخطوة التالية .</a:t>
            </a:r>
          </a:p>
          <a:p>
            <a:pPr marL="457200" marR="0" lvl="0" indent="-4572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ar-KW" sz="2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mohammad bold art 1" pitchFamily="2" charset="-78"/>
              </a:rPr>
              <a:t>أن لا يزيد حجم الملف للتحميل أكثر من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mohammad bold art 1" pitchFamily="2" charset="-78"/>
              </a:rPr>
              <a:t>MB 10</a:t>
            </a:r>
            <a:r>
              <a:rPr kumimoji="0" lang="ar-KW" sz="2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mohammad bold art 1" pitchFamily="2" charset="-78"/>
              </a:rPr>
              <a:t> ومن الممكن ارفاق أكثر من ملف إذا لزم الأمر</a:t>
            </a:r>
            <a:endParaRPr kumimoji="0" lang="ar-KW" sz="2200" b="1" i="0" u="sng" strike="noStrike" kern="1200" cap="none" spc="0" normalizeH="0" baseline="0" noProof="0" dirty="0">
              <a:ln>
                <a:noFill/>
              </a:ln>
              <a:solidFill>
                <a:srgbClr val="C08E0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mohammad bold art 1" pitchFamily="2" charset="-78"/>
            </a:endParaRPr>
          </a:p>
          <a:p>
            <a:pPr marL="457200" marR="0" lvl="0" indent="-4572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ar-KW" sz="220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  <a:cs typeface="mohammad bold art 1" pitchFamily="2" charset="-78"/>
              </a:rPr>
              <a:t>مراعاة إدخال القيمة الإسمية للسهم بالدينار الكويتي، أي المائة فلس = 0.100</a:t>
            </a:r>
          </a:p>
        </p:txBody>
      </p:sp>
    </p:spTree>
    <p:extLst>
      <p:ext uri="{BB962C8B-B14F-4D97-AF65-F5344CB8AC3E}">
        <p14:creationId xmlns:p14="http://schemas.microsoft.com/office/powerpoint/2010/main" val="1765449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975431" y="120289"/>
            <a:ext cx="40943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KW" sz="2800" b="1" dirty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>الخطوات – النموذج</a:t>
            </a:r>
            <a:r>
              <a:rPr lang="ar-KW" sz="2800" dirty="0"/>
              <a:t> </a:t>
            </a:r>
            <a:r>
              <a:rPr lang="ar-KW" sz="2800" b="1" dirty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>رقم (2) </a:t>
            </a:r>
            <a:endParaRPr lang="en-US" sz="2800" dirty="0"/>
          </a:p>
        </p:txBody>
      </p:sp>
      <p:pic>
        <p:nvPicPr>
          <p:cNvPr id="4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278C92-3778-4022-B107-AF27D78A8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840" y="897878"/>
            <a:ext cx="11674137" cy="5080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A597AC2-CC45-43BD-9CAD-C7EE047A542C}"/>
              </a:ext>
            </a:extLst>
          </p:cNvPr>
          <p:cNvSpPr txBox="1"/>
          <p:nvPr/>
        </p:nvSpPr>
        <p:spPr>
          <a:xfrm>
            <a:off x="6809173" y="3364637"/>
            <a:ext cx="2086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KW" dirty="0">
                <a:solidFill>
                  <a:srgbClr val="FF0000"/>
                </a:solidFill>
              </a:rPr>
              <a:t>كتابة رقم صحيح بدون علامة النسبة المئوية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E65174-D1F0-498B-B43E-7213F3AE1764}"/>
              </a:ext>
            </a:extLst>
          </p:cNvPr>
          <p:cNvSpPr txBox="1"/>
          <p:nvPr/>
        </p:nvSpPr>
        <p:spPr>
          <a:xfrm>
            <a:off x="6613864" y="4116197"/>
            <a:ext cx="1979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KW" dirty="0">
                <a:solidFill>
                  <a:srgbClr val="FF0000"/>
                </a:solidFill>
              </a:rPr>
              <a:t>إدخال القيمة الإسمية للسهم بالدينار الكويتي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609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0BE52C8-41AC-4501-BCDC-B0177420458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541538" y="1060450"/>
            <a:ext cx="11097087" cy="4401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/>
            <a:r>
              <a:rPr lang="ar-KW" sz="2200" b="1" u="sng" dirty="0">
                <a:solidFill>
                  <a:srgbClr val="C08E00"/>
                </a:solidFill>
                <a:latin typeface="Sakkal Majalla" panose="02000000000000000000" pitchFamily="2" charset="-78"/>
                <a:cs typeface="mohammad bold art 1" pitchFamily="2" charset="-78"/>
              </a:rPr>
              <a:t>النموذج رقم (</a:t>
            </a:r>
            <a:r>
              <a:rPr lang="en-US" sz="2200" b="1" u="sng" dirty="0">
                <a:solidFill>
                  <a:srgbClr val="C08E00"/>
                </a:solidFill>
                <a:latin typeface="Sakkal Majalla" panose="02000000000000000000" pitchFamily="2" charset="-78"/>
                <a:cs typeface="mohammad bold art 1" pitchFamily="2" charset="-78"/>
              </a:rPr>
              <a:t>3</a:t>
            </a:r>
            <a:r>
              <a:rPr lang="ar-KW" sz="2200" b="1" u="sng" dirty="0">
                <a:solidFill>
                  <a:srgbClr val="C08E00"/>
                </a:solidFill>
                <a:latin typeface="Sakkal Majalla" panose="02000000000000000000" pitchFamily="2" charset="-78"/>
                <a:cs typeface="mohammad bold art 1" pitchFamily="2" charset="-78"/>
              </a:rPr>
              <a:t>) نموذج تقرير التعامل بأسهم الشركة (أسهم الخزينة)</a:t>
            </a:r>
          </a:p>
          <a:p>
            <a:pPr lvl="1" algn="just" rtl="1"/>
            <a:endParaRPr lang="ar-KW" sz="500" b="1" u="sng" dirty="0">
              <a:solidFill>
                <a:srgbClr val="C08E00"/>
              </a:solidFill>
              <a:latin typeface="Sakkal Majalla" panose="02000000000000000000" pitchFamily="2" charset="-78"/>
              <a:cs typeface="mohammad bold art 1" pitchFamily="2" charset="-78"/>
            </a:endParaRPr>
          </a:p>
          <a:p>
            <a:pPr marL="342900" indent="-342900" algn="just" rtl="1">
              <a:buFont typeface="Wingdings" panose="05000000000000000000" pitchFamily="2" charset="2"/>
              <a:buChar char="v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بناءً على المواد رقم 14-10 و 14-11 من الكتاب الحادي عشر (التعامل في الأوراق المالية) من اللائحة التنفيذية للقانون رقم 7 لسنة 2010</a:t>
            </a:r>
            <a:endParaRPr lang="en-US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marL="342900" indent="-342900" algn="just" rtl="1">
              <a:buFont typeface="Wingdings" panose="05000000000000000000" pitchFamily="2" charset="2"/>
              <a:buChar char="v"/>
            </a:pPr>
            <a:r>
              <a:rPr lang="ar-KW" sz="2200" dirty="0">
                <a:solidFill>
                  <a:srgbClr val="FF0000"/>
                </a:solidFill>
                <a:cs typeface="mohammad bold art 1" pitchFamily="2" charset="-78"/>
              </a:rPr>
              <a:t>لا ينطبق على البنوك الخاضعة لرقابة بنك الكويت المركزي</a:t>
            </a:r>
          </a:p>
          <a:p>
            <a:pPr algn="just" rtl="1"/>
            <a:endParaRPr lang="ar-KW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marL="342900" indent="-342900" algn="just" rtl="1">
              <a:buFont typeface="Wingdings" panose="05000000000000000000" pitchFamily="2" charset="2"/>
              <a:buChar char="v"/>
            </a:pPr>
            <a:r>
              <a:rPr lang="ar-KW" sz="2200" u="sng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عند تعبئة النموذج، يتعين مراعاة الجوانب التالية:</a:t>
            </a:r>
          </a:p>
          <a:p>
            <a:pPr marL="457200" indent="-457200" algn="just" rtl="1">
              <a:buFont typeface="+mj-lt"/>
              <a:buAutoNum type="arabicParenR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التأكد من تعبأة الحقول والحصول على اللون الأخضر للاستمرار للخطوة التالية </a:t>
            </a:r>
          </a:p>
          <a:p>
            <a:pPr marL="457200" indent="-457200" algn="just" rtl="1">
              <a:buFont typeface="+mj-lt"/>
              <a:buAutoNum type="arabicParenR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أن لا يزيد حجم الملف للتحميل أكثر من 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MB 10</a:t>
            </a: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 ومن الممكن ارفاق أكثر من ملف إذا لزم الأمر</a:t>
            </a:r>
          </a:p>
          <a:p>
            <a:pPr marL="457200" indent="-457200" algn="just" rtl="1">
              <a:buFont typeface="+mj-lt"/>
              <a:buAutoNum type="arabicParenR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مراعاة إدخال قيمة السهم بالدينار الكويتي، على سبيل المثال اذا كان سعر السهم خمسة وتسعون فلساً = 0.095</a:t>
            </a:r>
          </a:p>
          <a:p>
            <a:pPr marL="457200" indent="-457200" algn="just" rtl="1">
              <a:buFont typeface="+mj-lt"/>
              <a:buAutoNum type="arabicParenR"/>
            </a:pPr>
            <a:endParaRPr lang="ar-KW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algn="r" rtl="1"/>
            <a:endParaRPr lang="en-US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lvl="1" algn="just" rtl="1"/>
            <a:endParaRPr lang="ar-KW" sz="2200" b="1" u="sng" dirty="0">
              <a:solidFill>
                <a:srgbClr val="C08E00"/>
              </a:solidFill>
              <a:latin typeface="Sakkal Majalla" panose="02000000000000000000" pitchFamily="2" charset="-78"/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93102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061049"/>
            <a:ext cx="9144000" cy="419675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75431" y="120289"/>
            <a:ext cx="40943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KW" sz="2800" b="1" dirty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>الخطوات – النموذج</a:t>
            </a:r>
            <a:r>
              <a:rPr lang="ar-KW" sz="2800" dirty="0"/>
              <a:t> </a:t>
            </a:r>
            <a:r>
              <a:rPr lang="ar-KW" sz="2800" b="1" dirty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>رقم (3) </a:t>
            </a:r>
            <a:endParaRPr lang="en-US" sz="2800" dirty="0"/>
          </a:p>
        </p:txBody>
      </p:sp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388B9B0-C113-475D-8375-F0115E2484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26" y="922410"/>
            <a:ext cx="10750858" cy="515344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EDF4753-0F26-4C40-BFC8-AC3955ED3463}"/>
              </a:ext>
            </a:extLst>
          </p:cNvPr>
          <p:cNvSpPr txBox="1"/>
          <p:nvPr/>
        </p:nvSpPr>
        <p:spPr>
          <a:xfrm>
            <a:off x="6667130" y="2787588"/>
            <a:ext cx="3266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KW" dirty="0">
                <a:solidFill>
                  <a:srgbClr val="FF0000"/>
                </a:solidFill>
              </a:rPr>
              <a:t>إدخال القيمة الإسمية للسهم بالدينار الكويتي</a:t>
            </a:r>
            <a:endParaRPr lang="en-GB" dirty="0">
              <a:solidFill>
                <a:srgbClr val="FF0000"/>
              </a:solidFill>
            </a:endParaRPr>
          </a:p>
          <a:p>
            <a:pPr algn="r"/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606EC6-BFC3-4253-BE9A-F3C1DB965D70}"/>
              </a:ext>
            </a:extLst>
          </p:cNvPr>
          <p:cNvSpPr txBox="1"/>
          <p:nvPr/>
        </p:nvSpPr>
        <p:spPr>
          <a:xfrm>
            <a:off x="1003177" y="3364637"/>
            <a:ext cx="2334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KW" dirty="0">
                <a:solidFill>
                  <a:srgbClr val="FF0000"/>
                </a:solidFill>
              </a:rPr>
              <a:t>ضغط على حفظ بعد ادخال بيانات الصفقة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292668-C659-49E1-8320-25CE55C98227}"/>
              </a:ext>
            </a:extLst>
          </p:cNvPr>
          <p:cNvSpPr txBox="1"/>
          <p:nvPr/>
        </p:nvSpPr>
        <p:spPr>
          <a:xfrm>
            <a:off x="3957675" y="5360929"/>
            <a:ext cx="4342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KW" dirty="0">
                <a:solidFill>
                  <a:srgbClr val="FF0000"/>
                </a:solidFill>
              </a:rPr>
              <a:t>في حال عدم وجود صفقات إضافية يتم الاكتفاء بعلامة حفظ السابقة وعدم الضغط على علامة حفظ الأخيرة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932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0BE52C8-41AC-4501-BCDC-B01774204580}"/>
              </a:ext>
            </a:extLst>
          </p:cNvPr>
          <p:cNvSpPr txBox="1">
            <a:spLocks/>
          </p:cNvSpPr>
          <p:nvPr/>
        </p:nvSpPr>
        <p:spPr>
          <a:xfrm>
            <a:off x="1782883" y="1102766"/>
            <a:ext cx="9935641" cy="4645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/>
            <a:r>
              <a:rPr lang="ar-KW" sz="2200" b="1" u="sng" dirty="0">
                <a:solidFill>
                  <a:srgbClr val="C08E00"/>
                </a:solidFill>
                <a:latin typeface="Sakkal Majalla" panose="02000000000000000000" pitchFamily="2" charset="-78"/>
                <a:cs typeface="mohammad bold art 1" pitchFamily="2" charset="-78"/>
              </a:rPr>
              <a:t>النموذج رقم (</a:t>
            </a:r>
            <a:r>
              <a:rPr lang="en-US" sz="2200" b="1" u="sng" dirty="0">
                <a:solidFill>
                  <a:srgbClr val="C08E00"/>
                </a:solidFill>
                <a:latin typeface="Sakkal Majalla" panose="02000000000000000000" pitchFamily="2" charset="-78"/>
                <a:cs typeface="mohammad bold art 1" pitchFamily="2" charset="-78"/>
              </a:rPr>
              <a:t>4</a:t>
            </a:r>
            <a:r>
              <a:rPr lang="ar-KW" sz="2200" b="1" u="sng" dirty="0">
                <a:solidFill>
                  <a:srgbClr val="C08E00"/>
                </a:solidFill>
                <a:latin typeface="Sakkal Majalla" panose="02000000000000000000" pitchFamily="2" charset="-78"/>
                <a:cs typeface="mohammad bold art 1" pitchFamily="2" charset="-78"/>
              </a:rPr>
              <a:t>) نموذج طلب اعتماد بنود جدول أعمال اجتماع هيئة حملة السندات أو الصكوك</a:t>
            </a:r>
          </a:p>
          <a:p>
            <a:pPr lvl="1" algn="just" rtl="1"/>
            <a:endParaRPr lang="ar-KW" sz="2200" b="1" u="sng" dirty="0">
              <a:solidFill>
                <a:srgbClr val="C08E00"/>
              </a:solidFill>
              <a:latin typeface="Sakkal Majalla" panose="02000000000000000000" pitchFamily="2" charset="-78"/>
              <a:cs typeface="mohammad bold art 1" pitchFamily="2" charset="-78"/>
            </a:endParaRPr>
          </a:p>
          <a:p>
            <a:pPr marL="342900" marR="0" lvl="0" indent="-3429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ar-KW" sz="2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mohammad bold art 1" pitchFamily="2" charset="-78"/>
              </a:rPr>
              <a:t>وهو الملحق رقم (12) من الكتاب الحادي عشر (التعامل في الأوراق المالية) من اللائحة التنفيذية للقانون رقم 7 لسنة 2010</a:t>
            </a:r>
          </a:p>
          <a:p>
            <a:pPr marL="0" marR="0" lvl="0" indent="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ar-KW" sz="5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mohammad bold art 1" pitchFamily="2" charset="-78"/>
            </a:endParaRPr>
          </a:p>
          <a:p>
            <a:pPr marL="342900" marR="0" lvl="0" indent="-3429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ar-KW" sz="2200" b="0" i="0" u="sng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mohammad bold art 1" pitchFamily="2" charset="-78"/>
              </a:rPr>
              <a:t>عند تعبئة النموذج، يتعين مراعاة الجوانب التالية:</a:t>
            </a:r>
          </a:p>
          <a:p>
            <a:pPr marL="457200" marR="0" lvl="0" indent="-4572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ar-KW" sz="2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mohammad bold art 1" pitchFamily="2" charset="-78"/>
              </a:rPr>
              <a:t>التأكد من تعبأة الحقول والحصول على اللون الأخضر للاستمرار للخطوة التالية .</a:t>
            </a:r>
          </a:p>
          <a:p>
            <a:pPr marL="457200" marR="0" lvl="0" indent="-4572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ar-KW" sz="2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mohammad bold art 1" pitchFamily="2" charset="-78"/>
              </a:rPr>
              <a:t>أن لا يزيد حجم الملف للتحميل أكثر من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mohammad bold art 1" pitchFamily="2" charset="-78"/>
              </a:rPr>
              <a:t>MB 10</a:t>
            </a:r>
            <a:r>
              <a:rPr kumimoji="0" lang="ar-KW" sz="2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mohammad bold art 1" pitchFamily="2" charset="-78"/>
              </a:rPr>
              <a:t> ومن الممكن ارفاق أكثر من ملف إذا لزم الأمر</a:t>
            </a:r>
            <a:endParaRPr kumimoji="0" lang="ar-KW" sz="2200" b="1" i="0" u="sng" strike="noStrike" kern="1200" cap="none" spc="0" normalizeH="0" baseline="0" noProof="0" dirty="0">
              <a:ln>
                <a:noFill/>
              </a:ln>
              <a:solidFill>
                <a:srgbClr val="C08E0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mohammad bold art 1" pitchFamily="2" charset="-78"/>
            </a:endParaRPr>
          </a:p>
          <a:p>
            <a:pPr marL="457200" indent="-457200" algn="just" rtl="1">
              <a:buFont typeface="+mj-lt"/>
              <a:buAutoNum type="arabicParenR"/>
            </a:pPr>
            <a:endParaRPr lang="ar-KW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algn="r" rtl="1"/>
            <a:endParaRPr lang="en-US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lvl="1" algn="just" rtl="1"/>
            <a:endParaRPr lang="ar-KW" sz="2200" b="1" u="sng" dirty="0">
              <a:solidFill>
                <a:srgbClr val="C08E00"/>
              </a:solidFill>
              <a:latin typeface="Sakkal Majalla" panose="02000000000000000000" pitchFamily="2" charset="-78"/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180345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975431" y="120289"/>
            <a:ext cx="40943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KW" sz="2800" b="1" dirty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>الخطوات – النموذج</a:t>
            </a:r>
            <a:r>
              <a:rPr lang="ar-KW" sz="2800" dirty="0"/>
              <a:t> </a:t>
            </a:r>
            <a:r>
              <a:rPr lang="ar-KW" sz="2800" b="1" dirty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>رقم (4) </a:t>
            </a:r>
            <a:endParaRPr lang="en-US" sz="2800" dirty="0"/>
          </a:p>
        </p:txBody>
      </p:sp>
      <p:pic>
        <p:nvPicPr>
          <p:cNvPr id="4" name="Picture 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B4336477-0E00-4690-81A4-4E930A38BC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747" y="1003177"/>
            <a:ext cx="11842506" cy="482057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9F6D3E4-AF22-4B5E-B461-4DFCCDB67B03}"/>
              </a:ext>
            </a:extLst>
          </p:cNvPr>
          <p:cNvSpPr txBox="1"/>
          <p:nvPr/>
        </p:nvSpPr>
        <p:spPr>
          <a:xfrm>
            <a:off x="3346882" y="3835153"/>
            <a:ext cx="3027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KW" dirty="0">
                <a:solidFill>
                  <a:srgbClr val="FF0000"/>
                </a:solidFill>
              </a:rPr>
              <a:t>يتم تزويد الهيئة بعد الانتهاء من الاجتماع بنسخة معتمدة من المحضر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108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19" y="2121603"/>
            <a:ext cx="6455482" cy="492373"/>
          </a:xfrm>
        </p:spPr>
        <p:txBody>
          <a:bodyPr>
            <a:noAutofit/>
          </a:bodyPr>
          <a:lstStyle/>
          <a:p>
            <a:pPr lvl="0" algn="r" rtl="1" fontAlgn="base">
              <a:spcAft>
                <a:spcPts val="600"/>
              </a:spcAft>
            </a:pPr>
            <a:r>
              <a:rPr lang="ar-KW" sz="4000" b="1" dirty="0">
                <a:solidFill>
                  <a:srgbClr val="AD8100"/>
                </a:solidFill>
                <a:latin typeface="Calibri" pitchFamily="34" charset="0"/>
                <a:cs typeface="mohammad bold art 1" pitchFamily="2" charset="-78"/>
              </a:rPr>
              <a:t>رابعاً : 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083690"/>
            <a:ext cx="9144000" cy="944331"/>
          </a:xfrm>
        </p:spPr>
        <p:txBody>
          <a:bodyPr>
            <a:norm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4000" b="1" dirty="0">
                <a:solidFill>
                  <a:srgbClr val="44546A"/>
                </a:solidFill>
                <a:cs typeface="mohammad bold art 1" pitchFamily="2" charset="-78"/>
              </a:rPr>
              <a:t>الجدول الزمني للتطبيق</a:t>
            </a:r>
            <a:endParaRPr lang="ar-KW" sz="4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128196" y="3893860"/>
            <a:ext cx="6100883" cy="29277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85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3831" y="190745"/>
            <a:ext cx="9144000" cy="492373"/>
          </a:xfrm>
        </p:spPr>
        <p:txBody>
          <a:bodyPr>
            <a:noAutofit/>
          </a:bodyPr>
          <a:lstStyle/>
          <a:p>
            <a:pPr algn="r"/>
            <a:r>
              <a:rPr lang="ar-KW" sz="32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+mn-ea"/>
                <a:cs typeface="mohammad bold art 1" pitchFamily="2" charset="-78"/>
              </a:rPr>
              <a:t>الأجندة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-10666" y="807086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1509204" y="1007227"/>
            <a:ext cx="10250535" cy="45681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ar-KW" sz="500" b="1" dirty="0">
              <a:solidFill>
                <a:srgbClr val="AE852D"/>
              </a:solidFill>
              <a:latin typeface="Calibri" pitchFamily="34" charset="0"/>
              <a:cs typeface="mohammad bold art 1" pitchFamily="2" charset="-78"/>
            </a:endParaRPr>
          </a:p>
          <a:p>
            <a:pPr marL="514350" indent="-51435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b="1" dirty="0">
                <a:solidFill>
                  <a:srgbClr val="AE852D"/>
                </a:solidFill>
                <a:latin typeface="Calibri" pitchFamily="34" charset="0"/>
                <a:cs typeface="mohammad bold art 1" pitchFamily="2" charset="-78"/>
              </a:rPr>
              <a:t>آلية إضافة الصلاحيات </a:t>
            </a:r>
            <a:endParaRPr lang="en-US" sz="2800" b="1" dirty="0">
              <a:solidFill>
                <a:srgbClr val="AE852D"/>
              </a:solidFill>
              <a:latin typeface="Calibri" pitchFamily="34" charset="0"/>
              <a:cs typeface="mohammad bold art 1" pitchFamily="2" charset="-78"/>
            </a:endParaRPr>
          </a:p>
          <a:p>
            <a:pPr marL="514350" indent="-51435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b="1" dirty="0">
                <a:solidFill>
                  <a:srgbClr val="AE852D"/>
                </a:solidFill>
                <a:latin typeface="Calibri" pitchFamily="34" charset="0"/>
                <a:cs typeface="mohammad bold art 1" pitchFamily="2" charset="-78"/>
              </a:rPr>
              <a:t>نبذة عن النظام الآلي لنماذج دائرة تمويل الشركات و أهدافه</a:t>
            </a:r>
            <a:endParaRPr lang="ar-KW" sz="500" b="1" dirty="0">
              <a:solidFill>
                <a:srgbClr val="AE852D"/>
              </a:solidFill>
              <a:latin typeface="Calibri" pitchFamily="34" charset="0"/>
              <a:cs typeface="mohammad bold art 1" pitchFamily="2" charset="-78"/>
            </a:endParaRPr>
          </a:p>
          <a:p>
            <a:pPr marL="514350" indent="-51435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b="1" dirty="0">
                <a:solidFill>
                  <a:srgbClr val="AE852D"/>
                </a:solidFill>
                <a:latin typeface="Calibri" pitchFamily="34" charset="0"/>
                <a:cs typeface="mohammad bold art 1" pitchFamily="2" charset="-78"/>
              </a:rPr>
              <a:t>خدمات دائرة تمويل الشركات</a:t>
            </a:r>
          </a:p>
          <a:p>
            <a:pPr marL="914400" lvl="1" indent="-51435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نموذج طلب التعامل بأسهم الشركة (أسهم الخزينة)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  <a:p>
            <a:pPr marL="914400" lvl="1" indent="-51435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نموذج طلب توزيع أسهم منحة لشركة مساهمة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  <a:p>
            <a:pPr marL="914400" lvl="1" indent="-51435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نموذج تقرير التعامل بأسهم الشركة (أسهم الخزينة)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  <a:p>
            <a:pPr marL="914400" lvl="1" indent="-51435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نموذج طلب اعتماد بنود جدول أعمال اجتماع هيئة حملة السندات أو الصكوك</a:t>
            </a:r>
            <a:endParaRPr lang="ar-KW" sz="500" b="1" dirty="0">
              <a:solidFill>
                <a:srgbClr val="AE852D"/>
              </a:solidFill>
              <a:latin typeface="Calibri" pitchFamily="34" charset="0"/>
              <a:cs typeface="mohammad bold art 1" pitchFamily="2" charset="-78"/>
            </a:endParaRPr>
          </a:p>
          <a:p>
            <a:pPr marL="0" lvl="1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b="1" dirty="0">
                <a:solidFill>
                  <a:srgbClr val="AE852D"/>
                </a:solidFill>
                <a:latin typeface="Calibri" pitchFamily="34" charset="0"/>
                <a:cs typeface="mohammad bold art 1" pitchFamily="2" charset="-78"/>
              </a:rPr>
              <a:t>4. الجدول الزمني للتطبيق</a:t>
            </a:r>
          </a:p>
        </p:txBody>
      </p:sp>
    </p:spTree>
    <p:extLst>
      <p:ext uri="{BB962C8B-B14F-4D97-AF65-F5344CB8AC3E}">
        <p14:creationId xmlns:p14="http://schemas.microsoft.com/office/powerpoint/2010/main" val="1574529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Content Placeholder 2"/>
          <p:cNvSpPr txBox="1">
            <a:spLocks/>
          </p:cNvSpPr>
          <p:nvPr/>
        </p:nvSpPr>
        <p:spPr>
          <a:xfrm>
            <a:off x="698269" y="1319299"/>
            <a:ext cx="4431030" cy="3452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b="1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مراحل انطلاق العمل</a:t>
            </a:r>
          </a:p>
          <a:p>
            <a:pPr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b="1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في النظام الآلي الخاص بنماذج دائرة تمويل الشركات</a:t>
            </a:r>
            <a:endParaRPr lang="ar-KW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Bef>
                <a:spcPct val="0"/>
              </a:spcBef>
              <a:spcAft>
                <a:spcPts val="600"/>
              </a:spcAft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mohammad bold art 1" pitchFamily="2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98341750"/>
              </p:ext>
            </p:extLst>
          </p:nvPr>
        </p:nvGraphicFramePr>
        <p:xfrm>
          <a:off x="3145675" y="1739354"/>
          <a:ext cx="6096000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7231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083690"/>
            <a:ext cx="9144000" cy="944331"/>
          </a:xfrm>
        </p:spPr>
        <p:txBody>
          <a:bodyPr>
            <a:norm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5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« </a:t>
            </a:r>
            <a:r>
              <a:rPr lang="ar-KW" sz="5400" b="1" dirty="0">
                <a:solidFill>
                  <a:srgbClr val="AE852D"/>
                </a:solidFill>
                <a:latin typeface="Calibri" pitchFamily="34" charset="0"/>
                <a:cs typeface="mohammad bold art 1" pitchFamily="2" charset="-78"/>
              </a:rPr>
              <a:t>فقرة الأسئلة </a:t>
            </a:r>
            <a:r>
              <a:rPr lang="ar-KW" sz="5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»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703081" y="3916769"/>
            <a:ext cx="2775169" cy="9772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451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083690"/>
            <a:ext cx="9144000" cy="944331"/>
          </a:xfrm>
        </p:spPr>
        <p:txBody>
          <a:bodyPr>
            <a:norm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5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«</a:t>
            </a:r>
            <a:r>
              <a:rPr lang="ar-KW" sz="5400" b="1" dirty="0">
                <a:solidFill>
                  <a:srgbClr val="AD8100"/>
                </a:solidFill>
                <a:latin typeface="Calibri" pitchFamily="34" charset="0"/>
                <a:cs typeface="mohammad bold art 1" pitchFamily="2" charset="-78"/>
              </a:rPr>
              <a:t> شكرا </a:t>
            </a:r>
            <a:r>
              <a:rPr lang="ar-KW" sz="5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»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703081" y="3916769"/>
            <a:ext cx="2775169" cy="9772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073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19" y="2121603"/>
            <a:ext cx="6455482" cy="492373"/>
          </a:xfrm>
        </p:spPr>
        <p:txBody>
          <a:bodyPr>
            <a:noAutofit/>
          </a:bodyPr>
          <a:lstStyle/>
          <a:p>
            <a:pPr lvl="0" algn="r" rtl="1" fontAlgn="base">
              <a:spcAft>
                <a:spcPts val="600"/>
              </a:spcAft>
            </a:pPr>
            <a:r>
              <a:rPr lang="ar-KW" sz="4000" b="1" dirty="0">
                <a:solidFill>
                  <a:srgbClr val="AD8100"/>
                </a:solidFill>
                <a:latin typeface="Calibri" pitchFamily="34" charset="0"/>
                <a:cs typeface="mohammad bold art 1" pitchFamily="2" charset="-78"/>
              </a:rPr>
              <a:t>أولاً: 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083690"/>
            <a:ext cx="9144000" cy="944331"/>
          </a:xfrm>
        </p:spPr>
        <p:txBody>
          <a:bodyPr>
            <a:normAutofit/>
          </a:bodyPr>
          <a:lstStyle/>
          <a:p>
            <a:pPr rtl="1" fontAlgn="base">
              <a:spcBef>
                <a:spcPct val="0"/>
              </a:spcBef>
              <a:spcAft>
                <a:spcPts val="600"/>
              </a:spcAft>
            </a:pPr>
            <a:r>
              <a:rPr lang="ar-KW" sz="3700" b="1" dirty="0">
                <a:solidFill>
                  <a:srgbClr val="44546A"/>
                </a:solidFill>
                <a:cs typeface="mohammad bold art 1" pitchFamily="2" charset="-78"/>
              </a:rPr>
              <a:t>آلية إضافة الصلاحيات </a:t>
            </a:r>
            <a:endParaRPr lang="en-US" sz="3700" b="1" dirty="0">
              <a:solidFill>
                <a:srgbClr val="44546A"/>
              </a:solidFill>
              <a:cs typeface="mohammad bold art 1" pitchFamily="2" charset="-78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128196" y="3893860"/>
            <a:ext cx="6100883" cy="29277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12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0BE52C8-41AC-4501-BCDC-B01774204580}"/>
              </a:ext>
            </a:extLst>
          </p:cNvPr>
          <p:cNvSpPr txBox="1">
            <a:spLocks/>
          </p:cNvSpPr>
          <p:nvPr/>
        </p:nvSpPr>
        <p:spPr>
          <a:xfrm>
            <a:off x="1724695" y="1111079"/>
            <a:ext cx="8807530" cy="4645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 </a:t>
            </a: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يتوجب على المستخدم العام (الأساسي)  إعطاء الصلاحية للمستخدمين لكل خدمة على حسب الخطوات التالية: </a:t>
            </a:r>
            <a:endParaRPr lang="en-US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lvl="0" algn="just" rtl="1"/>
            <a:endParaRPr lang="ar-KW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marL="457200" lvl="0" indent="-457200" algn="just" rtl="1">
              <a:buFont typeface="+mj-lt"/>
              <a:buAutoNum type="arabicPeriod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دخول المستخدم إلى إدارة المستخدمين </a:t>
            </a:r>
          </a:p>
          <a:p>
            <a:pPr marL="457200" indent="-457200" algn="just" rtl="1">
              <a:buFont typeface="+mj-lt"/>
              <a:buAutoNum type="arabicPeriod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إدارة صلاحيات المستخدمين</a:t>
            </a:r>
            <a:endParaRPr lang="en-US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marL="457200" lvl="0" indent="-457200" algn="just" rtl="1">
              <a:buFont typeface="+mj-lt"/>
              <a:buAutoNum type="arabicPeriod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الضغط على تحرير</a:t>
            </a:r>
          </a:p>
          <a:p>
            <a:pPr marL="457200" indent="-457200" algn="just" rtl="1">
              <a:buFont typeface="+mj-lt"/>
              <a:buAutoNum type="arabicPeriod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ستظهر قائمة بالنماذج المطلوبة يجب اختيار الصلاحية لكل نموذج "مشاهدة- حفظ-إ رسال "</a:t>
            </a:r>
            <a:endParaRPr lang="en-US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marL="457200" indent="-457200" algn="just" rtl="1">
              <a:buFont typeface="+mj-lt"/>
              <a:buAutoNum type="arabicPeriod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الضغط على حفظ</a:t>
            </a:r>
            <a:endParaRPr lang="en-US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lvl="0" algn="just" rtl="1"/>
            <a:endParaRPr lang="en-US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lvl="0" algn="just" rtl="1"/>
            <a:endParaRPr lang="ar-KW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60" t="3800" r="30495" b="68900"/>
          <a:stretch/>
        </p:blipFill>
        <p:spPr>
          <a:xfrm>
            <a:off x="941369" y="4710864"/>
            <a:ext cx="1125765" cy="104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085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939" y="1030445"/>
            <a:ext cx="2164080" cy="20449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Picture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419" y="1305686"/>
            <a:ext cx="5372100" cy="12477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5700" y="3075376"/>
            <a:ext cx="5275819" cy="293681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1463251" y="964276"/>
            <a:ext cx="357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22524" y="1030445"/>
            <a:ext cx="374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81751" y="3075376"/>
            <a:ext cx="339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9916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19" y="2121603"/>
            <a:ext cx="6455482" cy="492373"/>
          </a:xfrm>
        </p:spPr>
        <p:txBody>
          <a:bodyPr>
            <a:noAutofit/>
          </a:bodyPr>
          <a:lstStyle/>
          <a:p>
            <a:pPr lvl="0" algn="r" rtl="1" fontAlgn="base">
              <a:spcAft>
                <a:spcPts val="600"/>
              </a:spcAft>
            </a:pPr>
            <a:r>
              <a:rPr lang="ar-KW" sz="4000" b="1" dirty="0">
                <a:solidFill>
                  <a:srgbClr val="AD8100"/>
                </a:solidFill>
                <a:latin typeface="Calibri" pitchFamily="34" charset="0"/>
                <a:cs typeface="mohammad bold art 1" pitchFamily="2" charset="-78"/>
              </a:rPr>
              <a:t>ثانياً: 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083690"/>
            <a:ext cx="9386656" cy="1362400"/>
          </a:xfrm>
        </p:spPr>
        <p:txBody>
          <a:bodyPr>
            <a:norm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4000" b="1" dirty="0">
                <a:solidFill>
                  <a:srgbClr val="44546A"/>
                </a:solidFill>
                <a:cs typeface="mohammad bold art 1" pitchFamily="2" charset="-78"/>
              </a:rPr>
              <a:t>نبذة عن النظام الآلي لنماذج دائرة تمويل الشركات و أهدافه</a:t>
            </a:r>
            <a:endParaRPr lang="ar-KW" sz="4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040225" y="4311110"/>
            <a:ext cx="6100883" cy="29277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6147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309262819"/>
              </p:ext>
            </p:extLst>
          </p:nvPr>
        </p:nvGraphicFramePr>
        <p:xfrm>
          <a:off x="3186459" y="1002839"/>
          <a:ext cx="5537835" cy="4757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5" t="36350" r="66426" b="36350"/>
          <a:stretch/>
        </p:blipFill>
        <p:spPr>
          <a:xfrm>
            <a:off x="998913" y="4348115"/>
            <a:ext cx="1518500" cy="164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800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19" y="2121603"/>
            <a:ext cx="6455482" cy="492373"/>
          </a:xfrm>
        </p:spPr>
        <p:txBody>
          <a:bodyPr>
            <a:noAutofit/>
          </a:bodyPr>
          <a:lstStyle/>
          <a:p>
            <a:pPr lvl="0" algn="r" rtl="1" fontAlgn="base">
              <a:spcAft>
                <a:spcPts val="600"/>
              </a:spcAft>
            </a:pPr>
            <a:r>
              <a:rPr lang="ar-KW" sz="4000" b="1" dirty="0">
                <a:solidFill>
                  <a:srgbClr val="AD8100"/>
                </a:solidFill>
                <a:latin typeface="Calibri" pitchFamily="34" charset="0"/>
                <a:cs typeface="mohammad bold art 1" pitchFamily="2" charset="-78"/>
              </a:rPr>
              <a:t>ثالثاً: 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083690"/>
            <a:ext cx="9144000" cy="944331"/>
          </a:xfrm>
        </p:spPr>
        <p:txBody>
          <a:bodyPr>
            <a:norm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4000" b="1" dirty="0">
                <a:solidFill>
                  <a:srgbClr val="44546A"/>
                </a:solidFill>
                <a:cs typeface="mohammad bold art 1" pitchFamily="2" charset="-78"/>
              </a:rPr>
              <a:t>خدمات دائرة تمويل الشركات</a:t>
            </a:r>
            <a:endParaRPr lang="ar-KW" sz="4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128196" y="3893860"/>
            <a:ext cx="6100883" cy="29277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096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959441" y="201329"/>
            <a:ext cx="58592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عدد (4) نماذج لدائرة تمويل الشركات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4212166391"/>
              </p:ext>
            </p:extLst>
          </p:nvPr>
        </p:nvGraphicFramePr>
        <p:xfrm>
          <a:off x="2257943" y="1222664"/>
          <a:ext cx="7467947" cy="3922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8186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3096</TotalTime>
  <Words>790</Words>
  <Application>Microsoft Office PowerPoint</Application>
  <PresentationFormat>Widescreen</PresentationFormat>
  <Paragraphs>114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mohammad bold art 1</vt:lpstr>
      <vt:lpstr>Sakkal Majalla</vt:lpstr>
      <vt:lpstr>Times New Roman</vt:lpstr>
      <vt:lpstr>Wingdings</vt:lpstr>
      <vt:lpstr>Office Theme</vt:lpstr>
      <vt:lpstr>ورشة عمل</vt:lpstr>
      <vt:lpstr>الأجندة</vt:lpstr>
      <vt:lpstr>أولاً: </vt:lpstr>
      <vt:lpstr>PowerPoint Presentation</vt:lpstr>
      <vt:lpstr>PowerPoint Presentation</vt:lpstr>
      <vt:lpstr>ثانياً: </vt:lpstr>
      <vt:lpstr>PowerPoint Presentation</vt:lpstr>
      <vt:lpstr>ثالثاً: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رابعاً :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ورشة عمل</dc:title>
  <dc:creator>Ohoud Alajmi</dc:creator>
  <cp:lastModifiedBy>Hamad Alanjeri</cp:lastModifiedBy>
  <cp:revision>165</cp:revision>
  <cp:lastPrinted>2019-01-08T08:48:48Z</cp:lastPrinted>
  <dcterms:created xsi:type="dcterms:W3CDTF">2019-01-07T08:24:41Z</dcterms:created>
  <dcterms:modified xsi:type="dcterms:W3CDTF">2021-12-15T10:48:24Z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48029534-5340-4bf7-9b92-889f947ed9ee</vt:lpwstr>
  </property>
</Properties>
</file>